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8288000" cy="10287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Nourd" panose="020B0604020202020204" charset="0"/>
      <p:regular r:id="rId42"/>
    </p:embeddedFont>
    <p:embeddedFont>
      <p:font typeface="Nourd Bold" panose="020B0604020202020204" charset="0"/>
      <p:regular r:id="rId43"/>
    </p:embeddedFont>
    <p:embeddedFont>
      <p:font typeface="Nourd Heavy" panose="020B0604020202020204" charset="0"/>
      <p:regular r:id="rId44"/>
    </p:embeddedFont>
    <p:embeddedFont>
      <p:font typeface="Open Sauce" panose="020B0604020202020204" charset="0"/>
      <p:regular r:id="rId45"/>
    </p:embeddedFont>
    <p:embeddedFont>
      <p:font typeface="Open Sauce Bold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2" d="100"/>
          <a:sy n="52" d="100"/>
        </p:scale>
        <p:origin x="55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765" y="1307416"/>
            <a:ext cx="17294469" cy="8488094"/>
            <a:chOff x="0" y="0"/>
            <a:chExt cx="4554922" cy="2235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4922" cy="2235547"/>
            </a:xfrm>
            <a:custGeom>
              <a:avLst/>
              <a:gdLst/>
              <a:ahLst/>
              <a:cxnLst/>
              <a:rect l="l" t="t" r="r" b="b"/>
              <a:pathLst>
                <a:path w="4554922" h="2235547">
                  <a:moveTo>
                    <a:pt x="0" y="0"/>
                  </a:moveTo>
                  <a:lnTo>
                    <a:pt x="4554922" y="0"/>
                  </a:lnTo>
                  <a:lnTo>
                    <a:pt x="4554922" y="2235547"/>
                  </a:lnTo>
                  <a:lnTo>
                    <a:pt x="0" y="2235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54922" cy="2273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6765" y="201067"/>
            <a:ext cx="4685532" cy="891540"/>
            <a:chOff x="0" y="0"/>
            <a:chExt cx="1234050" cy="2348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4050" cy="234809"/>
            </a:xfrm>
            <a:custGeom>
              <a:avLst/>
              <a:gdLst/>
              <a:ahLst/>
              <a:cxnLst/>
              <a:rect l="l" t="t" r="r" b="b"/>
              <a:pathLst>
                <a:path w="1234050" h="234809">
                  <a:moveTo>
                    <a:pt x="0" y="0"/>
                  </a:moveTo>
                  <a:lnTo>
                    <a:pt x="1234050" y="0"/>
                  </a:lnTo>
                  <a:lnTo>
                    <a:pt x="1234050" y="234809"/>
                  </a:lnTo>
                  <a:lnTo>
                    <a:pt x="0" y="2348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34050" cy="272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909426" y="305337"/>
            <a:ext cx="881809" cy="683001"/>
          </a:xfrm>
          <a:custGeom>
            <a:avLst/>
            <a:gdLst/>
            <a:ahLst/>
            <a:cxnLst/>
            <a:rect l="l" t="t" r="r" b="b"/>
            <a:pathLst>
              <a:path w="881809" h="683001">
                <a:moveTo>
                  <a:pt x="0" y="0"/>
                </a:moveTo>
                <a:lnTo>
                  <a:pt x="881809" y="0"/>
                </a:lnTo>
                <a:lnTo>
                  <a:pt x="881809" y="683001"/>
                </a:lnTo>
                <a:lnTo>
                  <a:pt x="0" y="683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00119" y="1307416"/>
            <a:ext cx="7191116" cy="8488094"/>
            <a:chOff x="0" y="0"/>
            <a:chExt cx="1114092" cy="13150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4092" cy="1315028"/>
            </a:xfrm>
            <a:custGeom>
              <a:avLst/>
              <a:gdLst/>
              <a:ahLst/>
              <a:cxnLst/>
              <a:rect l="l" t="t" r="r" b="b"/>
              <a:pathLst>
                <a:path w="1114092" h="1315028">
                  <a:moveTo>
                    <a:pt x="0" y="0"/>
                  </a:moveTo>
                  <a:lnTo>
                    <a:pt x="1114092" y="0"/>
                  </a:lnTo>
                  <a:lnTo>
                    <a:pt x="1114092" y="1315028"/>
                  </a:lnTo>
                  <a:lnTo>
                    <a:pt x="0" y="1315028"/>
                  </a:lnTo>
                  <a:close/>
                </a:path>
              </a:pathLst>
            </a:custGeom>
            <a:blipFill>
              <a:blip r:embed="rId4"/>
              <a:stretch>
                <a:fillRect l="-9017" r="-90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62733" y="8677203"/>
            <a:ext cx="16762535" cy="769533"/>
            <a:chOff x="0" y="0"/>
            <a:chExt cx="4414824" cy="2026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14824" cy="202675"/>
            </a:xfrm>
            <a:custGeom>
              <a:avLst/>
              <a:gdLst/>
              <a:ahLst/>
              <a:cxnLst/>
              <a:rect l="l" t="t" r="r" b="b"/>
              <a:pathLst>
                <a:path w="4414824" h="202675">
                  <a:moveTo>
                    <a:pt x="46186" y="0"/>
                  </a:moveTo>
                  <a:lnTo>
                    <a:pt x="4368638" y="0"/>
                  </a:lnTo>
                  <a:cubicBezTo>
                    <a:pt x="4394146" y="0"/>
                    <a:pt x="4414824" y="20678"/>
                    <a:pt x="4414824" y="46186"/>
                  </a:cubicBezTo>
                  <a:lnTo>
                    <a:pt x="4414824" y="156490"/>
                  </a:lnTo>
                  <a:cubicBezTo>
                    <a:pt x="4414824" y="181997"/>
                    <a:pt x="4394146" y="202675"/>
                    <a:pt x="4368638" y="202675"/>
                  </a:cubicBezTo>
                  <a:lnTo>
                    <a:pt x="46186" y="202675"/>
                  </a:lnTo>
                  <a:cubicBezTo>
                    <a:pt x="20678" y="202675"/>
                    <a:pt x="0" y="181997"/>
                    <a:pt x="0" y="156490"/>
                  </a:cubicBezTo>
                  <a:lnTo>
                    <a:pt x="0" y="46186"/>
                  </a:lnTo>
                  <a:cubicBezTo>
                    <a:pt x="0" y="20678"/>
                    <a:pt x="20678" y="0"/>
                    <a:pt x="46186" y="0"/>
                  </a:cubicBezTo>
                  <a:close/>
                </a:path>
              </a:pathLst>
            </a:custGeom>
            <a:solidFill>
              <a:srgbClr val="156EA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14824" cy="240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335466" y="295812"/>
            <a:ext cx="4529305" cy="769982"/>
          </a:xfrm>
          <a:custGeom>
            <a:avLst/>
            <a:gdLst/>
            <a:ahLst/>
            <a:cxnLst/>
            <a:rect l="l" t="t" r="r" b="b"/>
            <a:pathLst>
              <a:path w="4529305" h="769982">
                <a:moveTo>
                  <a:pt x="0" y="0"/>
                </a:moveTo>
                <a:lnTo>
                  <a:pt x="4529305" y="0"/>
                </a:lnTo>
                <a:lnTo>
                  <a:pt x="4529305" y="769982"/>
                </a:lnTo>
                <a:lnTo>
                  <a:pt x="0" y="76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2521" y="8766712"/>
            <a:ext cx="5775428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Fsc Medical Imaging Technology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19802" y="8743950"/>
            <a:ext cx="5065849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www.medmedals.com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62668" y="8766712"/>
            <a:ext cx="3847714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H/Dr. Ayesha Rauf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2733" y="4623753"/>
            <a:ext cx="10652279" cy="116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39"/>
              </a:lnSpc>
            </a:pPr>
            <a:r>
              <a:rPr lang="en-US" sz="8499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X RAYS OF HAND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458" y="439600"/>
            <a:ext cx="4199675" cy="395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7"/>
              </a:lnSpc>
            </a:pPr>
            <a:r>
              <a:rPr lang="en-US" sz="2405" b="1">
                <a:solidFill>
                  <a:srgbClr val="02427E"/>
                </a:solidFill>
                <a:latin typeface="Nourd Bold"/>
                <a:ea typeface="Nourd Bold"/>
                <a:cs typeface="Nourd Bold"/>
                <a:sym typeface="Nourd Bold"/>
              </a:rPr>
              <a:t>LECTURE#4 (20/09/2024)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765573" y="318269"/>
            <a:ext cx="12692635" cy="9600884"/>
          </a:xfrm>
          <a:custGeom>
            <a:avLst/>
            <a:gdLst/>
            <a:ahLst/>
            <a:cxnLst/>
            <a:rect l="l" t="t" r="r" b="b"/>
            <a:pathLst>
              <a:path w="12692635" h="9600884">
                <a:moveTo>
                  <a:pt x="0" y="0"/>
                </a:moveTo>
                <a:lnTo>
                  <a:pt x="12692634" y="0"/>
                </a:lnTo>
                <a:lnTo>
                  <a:pt x="12692634" y="9600884"/>
                </a:lnTo>
                <a:lnTo>
                  <a:pt x="0" y="9600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60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0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3115" y="0"/>
            <a:ext cx="17169787" cy="10287000"/>
          </a:xfrm>
          <a:custGeom>
            <a:avLst/>
            <a:gdLst/>
            <a:ahLst/>
            <a:cxnLst/>
            <a:rect l="l" t="t" r="r" b="b"/>
            <a:pathLst>
              <a:path w="17169787" h="10287000">
                <a:moveTo>
                  <a:pt x="0" y="0"/>
                </a:moveTo>
                <a:lnTo>
                  <a:pt x="17169787" y="0"/>
                </a:lnTo>
                <a:lnTo>
                  <a:pt x="1716978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47" t="-3867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94728" y="643701"/>
            <a:ext cx="9849086" cy="86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6"/>
              </a:lnSpc>
            </a:pPr>
            <a:r>
              <a:rPr lang="en-US" sz="6342" b="1">
                <a:solidFill>
                  <a:srgbClr val="1F2B5B"/>
                </a:solidFill>
                <a:latin typeface="Nourd Heavy"/>
                <a:ea typeface="Nourd Heavy"/>
                <a:cs typeface="Nourd Heavy"/>
                <a:sym typeface="Nourd Heavy"/>
              </a:rPr>
              <a:t>STANDARD VIEWS (5)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2748" y="2720672"/>
            <a:ext cx="17233047" cy="5385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9"/>
              </a:lnSpc>
            </a:pPr>
            <a:r>
              <a:rPr lang="en-US" sz="3761" b="1" spc="-7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a. Posteroanterior (PA) View</a:t>
            </a:r>
          </a:p>
          <a:p>
            <a:pPr algn="l">
              <a:lnSpc>
                <a:spcPts val="5379"/>
              </a:lnSpc>
            </a:pPr>
            <a:r>
              <a:rPr lang="en-US" sz="3761" b="1" spc="-7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b. Oblique View (External Rotation)</a:t>
            </a:r>
          </a:p>
          <a:p>
            <a:pPr algn="l">
              <a:lnSpc>
                <a:spcPts val="5379"/>
              </a:lnSpc>
            </a:pPr>
            <a:r>
              <a:rPr lang="en-US" sz="3761" b="1" spc="-7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c. Lateral View</a:t>
            </a:r>
          </a:p>
          <a:p>
            <a:pPr algn="l">
              <a:lnSpc>
                <a:spcPts val="5379"/>
              </a:lnSpc>
            </a:pPr>
            <a:r>
              <a:rPr lang="en-US" sz="3761" b="1" spc="-7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Optional or Special Views:</a:t>
            </a:r>
          </a:p>
          <a:p>
            <a:pPr marL="812180" lvl="1" indent="-406090" algn="l">
              <a:lnSpc>
                <a:spcPts val="5379"/>
              </a:lnSpc>
              <a:buFont typeface="Arial"/>
              <a:buChar char="•"/>
            </a:pPr>
            <a:r>
              <a:rPr lang="en-US" sz="3761" b="1" spc="-7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Ball-Catcher’s View (Norgaard Method): </a:t>
            </a:r>
            <a:r>
              <a:rPr lang="en-US" sz="3761" spc="-7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Used to evaluate early signs of rheumatoid arthritis in both hands, where the patient cups their hands as if to catch a ball.</a:t>
            </a:r>
          </a:p>
          <a:p>
            <a:pPr algn="l">
              <a:lnSpc>
                <a:spcPts val="5379"/>
              </a:lnSpc>
            </a:pPr>
            <a:endParaRPr lang="en-US" sz="3761" spc="-75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3683205"/>
            <a:ext cx="17739585" cy="2920591"/>
          </a:xfrm>
          <a:custGeom>
            <a:avLst/>
            <a:gdLst/>
            <a:ahLst/>
            <a:cxnLst/>
            <a:rect l="l" t="t" r="r" b="b"/>
            <a:pathLst>
              <a:path w="17739585" h="2920591">
                <a:moveTo>
                  <a:pt x="0" y="0"/>
                </a:moveTo>
                <a:lnTo>
                  <a:pt x="17739585" y="0"/>
                </a:lnTo>
                <a:lnTo>
                  <a:pt x="17739585" y="2920590"/>
                </a:lnTo>
                <a:lnTo>
                  <a:pt x="0" y="29205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06" t="-10957" r="-6898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1832" y="624361"/>
            <a:ext cx="17739585" cy="9729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2"/>
              </a:lnSpc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1. Posteroanterior (PA) View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Description: The hand is placed flat, palm-down (pronated) on the X-ray detector.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Purpose: Provides a general overview of the bones, joints, and soft tissues. It is useful for </a:t>
            </a:r>
            <a:r>
              <a:rPr lang="en-US" sz="3400" b="1" u="sng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detecting fractures, joint spacing, and signs of arthritis.</a:t>
            </a:r>
          </a:p>
          <a:p>
            <a:pPr algn="l">
              <a:lnSpc>
                <a:spcPts val="4862"/>
              </a:lnSpc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2. Oblique View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Description: The hand is externally rotated 45 degrees from the PA position, resting on the edge of the palm.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Purpose: </a:t>
            </a:r>
            <a:r>
              <a:rPr lang="en-US" sz="3400" b="1" u="sng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Helps in detecting fractures, particularly in the metacarpals and phalanges, that may not be visible in the PA view.</a:t>
            </a:r>
          </a:p>
          <a:p>
            <a:pPr algn="l">
              <a:lnSpc>
                <a:spcPts val="4862"/>
              </a:lnSpc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3. Lateral View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Description: The hand is positioned with the ulnar side (pinky side) down, either with the fingers stacked or fanned out.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Purpose: </a:t>
            </a:r>
            <a:r>
              <a:rPr lang="en-US" sz="3400" b="1" u="sng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Used to assess bone alignment, displacement of fractures, soft tissue swelling, and foreign bodies. It is especially useful for evaluating fractures in lateral projection.</a:t>
            </a:r>
          </a:p>
          <a:p>
            <a:pPr algn="l">
              <a:lnSpc>
                <a:spcPts val="4862"/>
              </a:lnSpc>
            </a:pPr>
            <a:endParaRPr lang="en-US" sz="3400" b="1" u="sng" spc="-68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1832" y="2301220"/>
            <a:ext cx="17667232" cy="485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2"/>
              </a:lnSpc>
            </a:pPr>
            <a:endParaRPr/>
          </a:p>
          <a:p>
            <a:pPr algn="l">
              <a:lnSpc>
                <a:spcPts val="4862"/>
              </a:lnSpc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4. Norgaard View (Ball-Catcher’s View)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Description: Both hands are positioned in a semi-supinated "cupping" position, like catching a ball.</a:t>
            </a:r>
          </a:p>
          <a:p>
            <a:pPr marL="734061" lvl="1" indent="-367031" algn="l">
              <a:lnSpc>
                <a:spcPts val="4862"/>
              </a:lnSpc>
              <a:buFont typeface="Arial"/>
              <a:buChar char="•"/>
            </a:pP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Purpose: Designed to assess early signs of </a:t>
            </a:r>
            <a:r>
              <a:rPr lang="en-US" sz="3400" b="1" u="sng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rheumatoid arthriti</a:t>
            </a:r>
            <a:r>
              <a:rPr lang="en-US" sz="3400" b="1" spc="-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s, especially in the metacarpophalangeal (MCP) joints. It is used to detect joint erosion and narrowing.</a:t>
            </a:r>
          </a:p>
          <a:p>
            <a:pPr algn="l">
              <a:lnSpc>
                <a:spcPts val="4862"/>
              </a:lnSpc>
            </a:pPr>
            <a:endParaRPr lang="en-US" sz="3400" b="1" spc="-68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765" y="1307416"/>
            <a:ext cx="17294469" cy="8488094"/>
            <a:chOff x="0" y="0"/>
            <a:chExt cx="4554922" cy="2235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4922" cy="2235547"/>
            </a:xfrm>
            <a:custGeom>
              <a:avLst/>
              <a:gdLst/>
              <a:ahLst/>
              <a:cxnLst/>
              <a:rect l="l" t="t" r="r" b="b"/>
              <a:pathLst>
                <a:path w="4554922" h="2235547">
                  <a:moveTo>
                    <a:pt x="0" y="0"/>
                  </a:moveTo>
                  <a:lnTo>
                    <a:pt x="4554922" y="0"/>
                  </a:lnTo>
                  <a:lnTo>
                    <a:pt x="4554922" y="2235547"/>
                  </a:lnTo>
                  <a:lnTo>
                    <a:pt x="0" y="2235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54922" cy="2273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6765" y="201067"/>
            <a:ext cx="4685532" cy="891540"/>
            <a:chOff x="0" y="0"/>
            <a:chExt cx="1234050" cy="2348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4050" cy="234809"/>
            </a:xfrm>
            <a:custGeom>
              <a:avLst/>
              <a:gdLst/>
              <a:ahLst/>
              <a:cxnLst/>
              <a:rect l="l" t="t" r="r" b="b"/>
              <a:pathLst>
                <a:path w="1234050" h="234809">
                  <a:moveTo>
                    <a:pt x="0" y="0"/>
                  </a:moveTo>
                  <a:lnTo>
                    <a:pt x="1234050" y="0"/>
                  </a:lnTo>
                  <a:lnTo>
                    <a:pt x="1234050" y="234809"/>
                  </a:lnTo>
                  <a:lnTo>
                    <a:pt x="0" y="2348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34050" cy="272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909426" y="305337"/>
            <a:ext cx="881809" cy="683001"/>
          </a:xfrm>
          <a:custGeom>
            <a:avLst/>
            <a:gdLst/>
            <a:ahLst/>
            <a:cxnLst/>
            <a:rect l="l" t="t" r="r" b="b"/>
            <a:pathLst>
              <a:path w="881809" h="683001">
                <a:moveTo>
                  <a:pt x="0" y="0"/>
                </a:moveTo>
                <a:lnTo>
                  <a:pt x="881809" y="0"/>
                </a:lnTo>
                <a:lnTo>
                  <a:pt x="881809" y="683001"/>
                </a:lnTo>
                <a:lnTo>
                  <a:pt x="0" y="683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00119" y="1307416"/>
            <a:ext cx="7191116" cy="8488094"/>
            <a:chOff x="0" y="0"/>
            <a:chExt cx="1114092" cy="13150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4092" cy="1315028"/>
            </a:xfrm>
            <a:custGeom>
              <a:avLst/>
              <a:gdLst/>
              <a:ahLst/>
              <a:cxnLst/>
              <a:rect l="l" t="t" r="r" b="b"/>
              <a:pathLst>
                <a:path w="1114092" h="1315028">
                  <a:moveTo>
                    <a:pt x="0" y="0"/>
                  </a:moveTo>
                  <a:lnTo>
                    <a:pt x="1114092" y="0"/>
                  </a:lnTo>
                  <a:lnTo>
                    <a:pt x="1114092" y="1315028"/>
                  </a:lnTo>
                  <a:lnTo>
                    <a:pt x="0" y="1315028"/>
                  </a:lnTo>
                  <a:close/>
                </a:path>
              </a:pathLst>
            </a:custGeom>
            <a:blipFill>
              <a:blip r:embed="rId4"/>
              <a:stretch>
                <a:fillRect l="-9017" r="-90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62733" y="8677203"/>
            <a:ext cx="16762535" cy="769533"/>
            <a:chOff x="0" y="0"/>
            <a:chExt cx="4414824" cy="2026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14824" cy="202675"/>
            </a:xfrm>
            <a:custGeom>
              <a:avLst/>
              <a:gdLst/>
              <a:ahLst/>
              <a:cxnLst/>
              <a:rect l="l" t="t" r="r" b="b"/>
              <a:pathLst>
                <a:path w="4414824" h="202675">
                  <a:moveTo>
                    <a:pt x="46186" y="0"/>
                  </a:moveTo>
                  <a:lnTo>
                    <a:pt x="4368638" y="0"/>
                  </a:lnTo>
                  <a:cubicBezTo>
                    <a:pt x="4394146" y="0"/>
                    <a:pt x="4414824" y="20678"/>
                    <a:pt x="4414824" y="46186"/>
                  </a:cubicBezTo>
                  <a:lnTo>
                    <a:pt x="4414824" y="156490"/>
                  </a:lnTo>
                  <a:cubicBezTo>
                    <a:pt x="4414824" y="181997"/>
                    <a:pt x="4394146" y="202675"/>
                    <a:pt x="4368638" y="202675"/>
                  </a:cubicBezTo>
                  <a:lnTo>
                    <a:pt x="46186" y="202675"/>
                  </a:lnTo>
                  <a:cubicBezTo>
                    <a:pt x="20678" y="202675"/>
                    <a:pt x="0" y="181997"/>
                    <a:pt x="0" y="156490"/>
                  </a:cubicBezTo>
                  <a:lnTo>
                    <a:pt x="0" y="46186"/>
                  </a:lnTo>
                  <a:cubicBezTo>
                    <a:pt x="0" y="20678"/>
                    <a:pt x="20678" y="0"/>
                    <a:pt x="46186" y="0"/>
                  </a:cubicBezTo>
                  <a:close/>
                </a:path>
              </a:pathLst>
            </a:custGeom>
            <a:solidFill>
              <a:srgbClr val="156EA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14824" cy="240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335466" y="295812"/>
            <a:ext cx="4529305" cy="769982"/>
          </a:xfrm>
          <a:custGeom>
            <a:avLst/>
            <a:gdLst/>
            <a:ahLst/>
            <a:cxnLst/>
            <a:rect l="l" t="t" r="r" b="b"/>
            <a:pathLst>
              <a:path w="4529305" h="769982">
                <a:moveTo>
                  <a:pt x="0" y="0"/>
                </a:moveTo>
                <a:lnTo>
                  <a:pt x="4529305" y="0"/>
                </a:lnTo>
                <a:lnTo>
                  <a:pt x="4529305" y="769982"/>
                </a:lnTo>
                <a:lnTo>
                  <a:pt x="0" y="76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2521" y="8766712"/>
            <a:ext cx="5775428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Fsc Medical Imaging Technology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19802" y="8743950"/>
            <a:ext cx="5065849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www.medmedals.com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29693" y="8766712"/>
            <a:ext cx="3847714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H/Dr. Ayesha Rauf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39532" y="4623753"/>
            <a:ext cx="5533443" cy="116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39"/>
              </a:lnSpc>
            </a:pPr>
            <a:r>
              <a:rPr lang="en-US" sz="8499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PA VIEW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458" y="439600"/>
            <a:ext cx="4199675" cy="395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7"/>
              </a:lnSpc>
            </a:pPr>
            <a:r>
              <a:rPr lang="en-US" sz="2405" b="1">
                <a:solidFill>
                  <a:srgbClr val="02427E"/>
                </a:solidFill>
                <a:latin typeface="Nourd Bold"/>
                <a:ea typeface="Nourd Bold"/>
                <a:cs typeface="Nourd Bold"/>
                <a:sym typeface="Nourd Bold"/>
              </a:rPr>
              <a:t>LECTURE#4 (20/09/2024)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8196" y="-98915"/>
            <a:ext cx="18706196" cy="10537370"/>
            <a:chOff x="0" y="0"/>
            <a:chExt cx="4926735" cy="27752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26735" cy="2775275"/>
            </a:xfrm>
            <a:custGeom>
              <a:avLst/>
              <a:gdLst/>
              <a:ahLst/>
              <a:cxnLst/>
              <a:rect l="l" t="t" r="r" b="b"/>
              <a:pathLst>
                <a:path w="4926735" h="2775275">
                  <a:moveTo>
                    <a:pt x="0" y="0"/>
                  </a:moveTo>
                  <a:lnTo>
                    <a:pt x="4926735" y="0"/>
                  </a:lnTo>
                  <a:lnTo>
                    <a:pt x="4926735" y="2775275"/>
                  </a:lnTo>
                  <a:lnTo>
                    <a:pt x="0" y="27752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26735" cy="2813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118157" y="0"/>
            <a:ext cx="7706516" cy="10438456"/>
          </a:xfrm>
          <a:custGeom>
            <a:avLst/>
            <a:gdLst/>
            <a:ahLst/>
            <a:cxnLst/>
            <a:rect l="l" t="t" r="r" b="b"/>
            <a:pathLst>
              <a:path w="7706516" h="10438456">
                <a:moveTo>
                  <a:pt x="0" y="0"/>
                </a:moveTo>
                <a:lnTo>
                  <a:pt x="7706517" y="0"/>
                </a:lnTo>
                <a:lnTo>
                  <a:pt x="7706517" y="10438456"/>
                </a:lnTo>
                <a:lnTo>
                  <a:pt x="0" y="10438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8196" y="-98915"/>
            <a:ext cx="18706196" cy="10537370"/>
            <a:chOff x="0" y="0"/>
            <a:chExt cx="4926735" cy="27752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26735" cy="2775275"/>
            </a:xfrm>
            <a:custGeom>
              <a:avLst/>
              <a:gdLst/>
              <a:ahLst/>
              <a:cxnLst/>
              <a:rect l="l" t="t" r="r" b="b"/>
              <a:pathLst>
                <a:path w="4926735" h="2775275">
                  <a:moveTo>
                    <a:pt x="0" y="0"/>
                  </a:moveTo>
                  <a:lnTo>
                    <a:pt x="4926735" y="0"/>
                  </a:lnTo>
                  <a:lnTo>
                    <a:pt x="4926735" y="2775275"/>
                  </a:lnTo>
                  <a:lnTo>
                    <a:pt x="0" y="27752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26735" cy="2813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636191" y="-98915"/>
            <a:ext cx="9060796" cy="10537370"/>
          </a:xfrm>
          <a:custGeom>
            <a:avLst/>
            <a:gdLst/>
            <a:ahLst/>
            <a:cxnLst/>
            <a:rect l="l" t="t" r="r" b="b"/>
            <a:pathLst>
              <a:path w="9060796" h="10537370">
                <a:moveTo>
                  <a:pt x="0" y="0"/>
                </a:moveTo>
                <a:lnTo>
                  <a:pt x="9060796" y="0"/>
                </a:lnTo>
                <a:lnTo>
                  <a:pt x="9060796" y="10537371"/>
                </a:lnTo>
                <a:lnTo>
                  <a:pt x="0" y="105373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EAECE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1096493"/>
            <a:ext cx="17739585" cy="8071511"/>
          </a:xfrm>
          <a:custGeom>
            <a:avLst/>
            <a:gdLst/>
            <a:ahLst/>
            <a:cxnLst/>
            <a:rect l="l" t="t" r="r" b="b"/>
            <a:pathLst>
              <a:path w="17739585" h="8071511">
                <a:moveTo>
                  <a:pt x="0" y="0"/>
                </a:moveTo>
                <a:lnTo>
                  <a:pt x="17739585" y="0"/>
                </a:lnTo>
                <a:lnTo>
                  <a:pt x="17739585" y="8071511"/>
                </a:lnTo>
                <a:lnTo>
                  <a:pt x="0" y="8071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219354"/>
            <a:ext cx="11301259" cy="4746529"/>
          </a:xfrm>
          <a:custGeom>
            <a:avLst/>
            <a:gdLst/>
            <a:ahLst/>
            <a:cxnLst/>
            <a:rect l="l" t="t" r="r" b="b"/>
            <a:pathLst>
              <a:path w="11301259" h="4746529">
                <a:moveTo>
                  <a:pt x="0" y="0"/>
                </a:moveTo>
                <a:lnTo>
                  <a:pt x="11301259" y="0"/>
                </a:lnTo>
                <a:lnTo>
                  <a:pt x="11301259" y="4746529"/>
                </a:lnTo>
                <a:lnTo>
                  <a:pt x="0" y="47465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550738" y="228879"/>
            <a:ext cx="6526608" cy="9564569"/>
          </a:xfrm>
          <a:custGeom>
            <a:avLst/>
            <a:gdLst/>
            <a:ahLst/>
            <a:cxnLst/>
            <a:rect l="l" t="t" r="r" b="b"/>
            <a:pathLst>
              <a:path w="6526608" h="9564569">
                <a:moveTo>
                  <a:pt x="0" y="0"/>
                </a:moveTo>
                <a:lnTo>
                  <a:pt x="6526608" y="0"/>
                </a:lnTo>
                <a:lnTo>
                  <a:pt x="6526608" y="9564570"/>
                </a:lnTo>
                <a:lnTo>
                  <a:pt x="0" y="956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96120" y="209829"/>
            <a:ext cx="17589153" cy="9905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363765" y="219354"/>
            <a:ext cx="13492205" cy="9798714"/>
          </a:xfrm>
          <a:custGeom>
            <a:avLst/>
            <a:gdLst/>
            <a:ahLst/>
            <a:cxnLst/>
            <a:rect l="l" t="t" r="r" b="b"/>
            <a:pathLst>
              <a:path w="13492205" h="9798714">
                <a:moveTo>
                  <a:pt x="0" y="0"/>
                </a:moveTo>
                <a:lnTo>
                  <a:pt x="13492205" y="0"/>
                </a:lnTo>
                <a:lnTo>
                  <a:pt x="13492205" y="9798714"/>
                </a:lnTo>
                <a:lnTo>
                  <a:pt x="0" y="9798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39954" y="162204"/>
            <a:ext cx="17739585" cy="3037904"/>
          </a:xfrm>
          <a:custGeom>
            <a:avLst/>
            <a:gdLst/>
            <a:ahLst/>
            <a:cxnLst/>
            <a:rect l="l" t="t" r="r" b="b"/>
            <a:pathLst>
              <a:path w="17739585" h="3037904">
                <a:moveTo>
                  <a:pt x="0" y="0"/>
                </a:moveTo>
                <a:lnTo>
                  <a:pt x="17739585" y="0"/>
                </a:lnTo>
                <a:lnTo>
                  <a:pt x="17739585" y="3037904"/>
                </a:lnTo>
                <a:lnTo>
                  <a:pt x="0" y="3037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383164" y="3142958"/>
            <a:ext cx="12775537" cy="6817960"/>
          </a:xfrm>
          <a:custGeom>
            <a:avLst/>
            <a:gdLst/>
            <a:ahLst/>
            <a:cxnLst/>
            <a:rect l="l" t="t" r="r" b="b"/>
            <a:pathLst>
              <a:path w="12775537" h="6817960">
                <a:moveTo>
                  <a:pt x="0" y="0"/>
                </a:moveTo>
                <a:lnTo>
                  <a:pt x="12775537" y="0"/>
                </a:lnTo>
                <a:lnTo>
                  <a:pt x="12775537" y="6817960"/>
                </a:lnTo>
                <a:lnTo>
                  <a:pt x="0" y="6817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28" r="-2295" b="-4692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765" y="1307416"/>
            <a:ext cx="17294469" cy="8488094"/>
            <a:chOff x="0" y="0"/>
            <a:chExt cx="4554922" cy="2235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4922" cy="2235547"/>
            </a:xfrm>
            <a:custGeom>
              <a:avLst/>
              <a:gdLst/>
              <a:ahLst/>
              <a:cxnLst/>
              <a:rect l="l" t="t" r="r" b="b"/>
              <a:pathLst>
                <a:path w="4554922" h="2235547">
                  <a:moveTo>
                    <a:pt x="0" y="0"/>
                  </a:moveTo>
                  <a:lnTo>
                    <a:pt x="4554922" y="0"/>
                  </a:lnTo>
                  <a:lnTo>
                    <a:pt x="4554922" y="2235547"/>
                  </a:lnTo>
                  <a:lnTo>
                    <a:pt x="0" y="2235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54922" cy="2273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6765" y="201067"/>
            <a:ext cx="4685532" cy="891540"/>
            <a:chOff x="0" y="0"/>
            <a:chExt cx="1234050" cy="2348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4050" cy="234809"/>
            </a:xfrm>
            <a:custGeom>
              <a:avLst/>
              <a:gdLst/>
              <a:ahLst/>
              <a:cxnLst/>
              <a:rect l="l" t="t" r="r" b="b"/>
              <a:pathLst>
                <a:path w="1234050" h="234809">
                  <a:moveTo>
                    <a:pt x="0" y="0"/>
                  </a:moveTo>
                  <a:lnTo>
                    <a:pt x="1234050" y="0"/>
                  </a:lnTo>
                  <a:lnTo>
                    <a:pt x="1234050" y="234809"/>
                  </a:lnTo>
                  <a:lnTo>
                    <a:pt x="0" y="2348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34050" cy="272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909426" y="305337"/>
            <a:ext cx="881809" cy="683001"/>
          </a:xfrm>
          <a:custGeom>
            <a:avLst/>
            <a:gdLst/>
            <a:ahLst/>
            <a:cxnLst/>
            <a:rect l="l" t="t" r="r" b="b"/>
            <a:pathLst>
              <a:path w="881809" h="683001">
                <a:moveTo>
                  <a:pt x="0" y="0"/>
                </a:moveTo>
                <a:lnTo>
                  <a:pt x="881809" y="0"/>
                </a:lnTo>
                <a:lnTo>
                  <a:pt x="881809" y="683001"/>
                </a:lnTo>
                <a:lnTo>
                  <a:pt x="0" y="683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00119" y="1307416"/>
            <a:ext cx="7191116" cy="8488094"/>
            <a:chOff x="0" y="0"/>
            <a:chExt cx="1114092" cy="13150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4092" cy="1315028"/>
            </a:xfrm>
            <a:custGeom>
              <a:avLst/>
              <a:gdLst/>
              <a:ahLst/>
              <a:cxnLst/>
              <a:rect l="l" t="t" r="r" b="b"/>
              <a:pathLst>
                <a:path w="1114092" h="1315028">
                  <a:moveTo>
                    <a:pt x="0" y="0"/>
                  </a:moveTo>
                  <a:lnTo>
                    <a:pt x="1114092" y="0"/>
                  </a:lnTo>
                  <a:lnTo>
                    <a:pt x="1114092" y="1315028"/>
                  </a:lnTo>
                  <a:lnTo>
                    <a:pt x="0" y="1315028"/>
                  </a:lnTo>
                  <a:close/>
                </a:path>
              </a:pathLst>
            </a:custGeom>
            <a:blipFill>
              <a:blip r:embed="rId4"/>
              <a:stretch>
                <a:fillRect l="-9017" r="-90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62733" y="8677203"/>
            <a:ext cx="16762535" cy="769533"/>
            <a:chOff x="0" y="0"/>
            <a:chExt cx="4414824" cy="2026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14824" cy="202675"/>
            </a:xfrm>
            <a:custGeom>
              <a:avLst/>
              <a:gdLst/>
              <a:ahLst/>
              <a:cxnLst/>
              <a:rect l="l" t="t" r="r" b="b"/>
              <a:pathLst>
                <a:path w="4414824" h="202675">
                  <a:moveTo>
                    <a:pt x="46186" y="0"/>
                  </a:moveTo>
                  <a:lnTo>
                    <a:pt x="4368638" y="0"/>
                  </a:lnTo>
                  <a:cubicBezTo>
                    <a:pt x="4394146" y="0"/>
                    <a:pt x="4414824" y="20678"/>
                    <a:pt x="4414824" y="46186"/>
                  </a:cubicBezTo>
                  <a:lnTo>
                    <a:pt x="4414824" y="156490"/>
                  </a:lnTo>
                  <a:cubicBezTo>
                    <a:pt x="4414824" y="181997"/>
                    <a:pt x="4394146" y="202675"/>
                    <a:pt x="4368638" y="202675"/>
                  </a:cubicBezTo>
                  <a:lnTo>
                    <a:pt x="46186" y="202675"/>
                  </a:lnTo>
                  <a:cubicBezTo>
                    <a:pt x="20678" y="202675"/>
                    <a:pt x="0" y="181997"/>
                    <a:pt x="0" y="156490"/>
                  </a:cubicBezTo>
                  <a:lnTo>
                    <a:pt x="0" y="46186"/>
                  </a:lnTo>
                  <a:cubicBezTo>
                    <a:pt x="0" y="20678"/>
                    <a:pt x="20678" y="0"/>
                    <a:pt x="46186" y="0"/>
                  </a:cubicBezTo>
                  <a:close/>
                </a:path>
              </a:pathLst>
            </a:custGeom>
            <a:solidFill>
              <a:srgbClr val="156EA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14824" cy="240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335466" y="295812"/>
            <a:ext cx="4529305" cy="769982"/>
          </a:xfrm>
          <a:custGeom>
            <a:avLst/>
            <a:gdLst/>
            <a:ahLst/>
            <a:cxnLst/>
            <a:rect l="l" t="t" r="r" b="b"/>
            <a:pathLst>
              <a:path w="4529305" h="769982">
                <a:moveTo>
                  <a:pt x="0" y="0"/>
                </a:moveTo>
                <a:lnTo>
                  <a:pt x="4529305" y="0"/>
                </a:lnTo>
                <a:lnTo>
                  <a:pt x="4529305" y="769982"/>
                </a:lnTo>
                <a:lnTo>
                  <a:pt x="0" y="76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2521" y="8766712"/>
            <a:ext cx="5775428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Fsc Medical Imaging Technology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19802" y="8743950"/>
            <a:ext cx="5065849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www.medmedals.com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29693" y="8766712"/>
            <a:ext cx="3847714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H/Dr. Ayesha Rauf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2521" y="4623753"/>
            <a:ext cx="8437875" cy="2277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39"/>
              </a:lnSpc>
            </a:pPr>
            <a:r>
              <a:rPr lang="en-US" sz="8499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AP OBLIQUE VIEW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458" y="439600"/>
            <a:ext cx="4199675" cy="395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7"/>
              </a:lnSpc>
            </a:pPr>
            <a:r>
              <a:rPr lang="en-US" sz="2405" b="1">
                <a:solidFill>
                  <a:srgbClr val="02427E"/>
                </a:solidFill>
                <a:latin typeface="Nourd Bold"/>
                <a:ea typeface="Nourd Bold"/>
                <a:cs typeface="Nourd Bold"/>
                <a:sym typeface="Nourd Bold"/>
              </a:rPr>
              <a:t>LECTURE#4 (20/09/2024)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EAECE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863012"/>
            <a:ext cx="17739585" cy="8537176"/>
          </a:xfrm>
          <a:custGeom>
            <a:avLst/>
            <a:gdLst/>
            <a:ahLst/>
            <a:cxnLst/>
            <a:rect l="l" t="t" r="r" b="b"/>
            <a:pathLst>
              <a:path w="17739585" h="8537176">
                <a:moveTo>
                  <a:pt x="0" y="0"/>
                </a:moveTo>
                <a:lnTo>
                  <a:pt x="17739585" y="0"/>
                </a:lnTo>
                <a:lnTo>
                  <a:pt x="17739585" y="8537175"/>
                </a:lnTo>
                <a:lnTo>
                  <a:pt x="0" y="85371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8196" y="-98915"/>
            <a:ext cx="18706196" cy="10537370"/>
            <a:chOff x="0" y="0"/>
            <a:chExt cx="4926735" cy="27752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26735" cy="2775275"/>
            </a:xfrm>
            <a:custGeom>
              <a:avLst/>
              <a:gdLst/>
              <a:ahLst/>
              <a:cxnLst/>
              <a:rect l="l" t="t" r="r" b="b"/>
              <a:pathLst>
                <a:path w="4926735" h="2775275">
                  <a:moveTo>
                    <a:pt x="0" y="0"/>
                  </a:moveTo>
                  <a:lnTo>
                    <a:pt x="4926735" y="0"/>
                  </a:lnTo>
                  <a:lnTo>
                    <a:pt x="4926735" y="2775275"/>
                  </a:lnTo>
                  <a:lnTo>
                    <a:pt x="0" y="27752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26735" cy="2813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049292" y="0"/>
            <a:ext cx="8189416" cy="10287000"/>
          </a:xfrm>
          <a:custGeom>
            <a:avLst/>
            <a:gdLst/>
            <a:ahLst/>
            <a:cxnLst/>
            <a:rect l="l" t="t" r="r" b="b"/>
            <a:pathLst>
              <a:path w="8189416" h="10287000">
                <a:moveTo>
                  <a:pt x="0" y="0"/>
                </a:moveTo>
                <a:lnTo>
                  <a:pt x="8189416" y="0"/>
                </a:lnTo>
                <a:lnTo>
                  <a:pt x="81894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219354"/>
            <a:ext cx="11702395" cy="5916110"/>
          </a:xfrm>
          <a:custGeom>
            <a:avLst/>
            <a:gdLst/>
            <a:ahLst/>
            <a:cxnLst/>
            <a:rect l="l" t="t" r="r" b="b"/>
            <a:pathLst>
              <a:path w="11702395" h="5916110">
                <a:moveTo>
                  <a:pt x="0" y="0"/>
                </a:moveTo>
                <a:lnTo>
                  <a:pt x="11702395" y="0"/>
                </a:lnTo>
                <a:lnTo>
                  <a:pt x="11702395" y="5916111"/>
                </a:lnTo>
                <a:lnTo>
                  <a:pt x="0" y="59161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59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924122" y="4283613"/>
            <a:ext cx="8044241" cy="5734455"/>
          </a:xfrm>
          <a:custGeom>
            <a:avLst/>
            <a:gdLst/>
            <a:ahLst/>
            <a:cxnLst/>
            <a:rect l="l" t="t" r="r" b="b"/>
            <a:pathLst>
              <a:path w="8044241" h="5734455">
                <a:moveTo>
                  <a:pt x="0" y="0"/>
                </a:moveTo>
                <a:lnTo>
                  <a:pt x="8044241" y="0"/>
                </a:lnTo>
                <a:lnTo>
                  <a:pt x="8044241" y="5734455"/>
                </a:lnTo>
                <a:lnTo>
                  <a:pt x="0" y="57344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525" r="-2151"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852828" y="219354"/>
            <a:ext cx="12153444" cy="9798714"/>
          </a:xfrm>
          <a:custGeom>
            <a:avLst/>
            <a:gdLst/>
            <a:ahLst/>
            <a:cxnLst/>
            <a:rect l="l" t="t" r="r" b="b"/>
            <a:pathLst>
              <a:path w="12153444" h="9798714">
                <a:moveTo>
                  <a:pt x="0" y="0"/>
                </a:moveTo>
                <a:lnTo>
                  <a:pt x="12153444" y="0"/>
                </a:lnTo>
                <a:lnTo>
                  <a:pt x="12153444" y="9798714"/>
                </a:lnTo>
                <a:lnTo>
                  <a:pt x="0" y="9798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219354"/>
            <a:ext cx="17739585" cy="3326172"/>
          </a:xfrm>
          <a:custGeom>
            <a:avLst/>
            <a:gdLst/>
            <a:ahLst/>
            <a:cxnLst/>
            <a:rect l="l" t="t" r="r" b="b"/>
            <a:pathLst>
              <a:path w="17739585" h="3326172">
                <a:moveTo>
                  <a:pt x="0" y="0"/>
                </a:moveTo>
                <a:lnTo>
                  <a:pt x="17739585" y="0"/>
                </a:lnTo>
                <a:lnTo>
                  <a:pt x="17739585" y="3326173"/>
                </a:lnTo>
                <a:lnTo>
                  <a:pt x="0" y="3326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9479" y="3545527"/>
            <a:ext cx="8339611" cy="5559740"/>
          </a:xfrm>
          <a:custGeom>
            <a:avLst/>
            <a:gdLst/>
            <a:ahLst/>
            <a:cxnLst/>
            <a:rect l="l" t="t" r="r" b="b"/>
            <a:pathLst>
              <a:path w="8339611" h="5559740">
                <a:moveTo>
                  <a:pt x="0" y="0"/>
                </a:moveTo>
                <a:lnTo>
                  <a:pt x="8339610" y="0"/>
                </a:lnTo>
                <a:lnTo>
                  <a:pt x="8339610" y="5559740"/>
                </a:lnTo>
                <a:lnTo>
                  <a:pt x="0" y="5559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69214" y="3545527"/>
            <a:ext cx="3370812" cy="6032988"/>
          </a:xfrm>
          <a:custGeom>
            <a:avLst/>
            <a:gdLst/>
            <a:ahLst/>
            <a:cxnLst/>
            <a:rect l="l" t="t" r="r" b="b"/>
            <a:pathLst>
              <a:path w="3370812" h="6032988">
                <a:moveTo>
                  <a:pt x="0" y="0"/>
                </a:moveTo>
                <a:lnTo>
                  <a:pt x="3370812" y="0"/>
                </a:lnTo>
                <a:lnTo>
                  <a:pt x="3370812" y="6032987"/>
                </a:lnTo>
                <a:lnTo>
                  <a:pt x="0" y="6032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49576" y="4243577"/>
            <a:ext cx="5378670" cy="3925701"/>
          </a:xfrm>
          <a:custGeom>
            <a:avLst/>
            <a:gdLst/>
            <a:ahLst/>
            <a:cxnLst/>
            <a:rect l="l" t="t" r="r" b="b"/>
            <a:pathLst>
              <a:path w="5378670" h="3925701">
                <a:moveTo>
                  <a:pt x="0" y="0"/>
                </a:moveTo>
                <a:lnTo>
                  <a:pt x="5378671" y="0"/>
                </a:lnTo>
                <a:lnTo>
                  <a:pt x="5378671" y="3925700"/>
                </a:lnTo>
                <a:lnTo>
                  <a:pt x="0" y="3925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2392" r="-22059" b="-40047"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765" y="1307416"/>
            <a:ext cx="17294469" cy="8488094"/>
            <a:chOff x="0" y="0"/>
            <a:chExt cx="4554922" cy="2235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4922" cy="2235547"/>
            </a:xfrm>
            <a:custGeom>
              <a:avLst/>
              <a:gdLst/>
              <a:ahLst/>
              <a:cxnLst/>
              <a:rect l="l" t="t" r="r" b="b"/>
              <a:pathLst>
                <a:path w="4554922" h="2235547">
                  <a:moveTo>
                    <a:pt x="0" y="0"/>
                  </a:moveTo>
                  <a:lnTo>
                    <a:pt x="4554922" y="0"/>
                  </a:lnTo>
                  <a:lnTo>
                    <a:pt x="4554922" y="2235547"/>
                  </a:lnTo>
                  <a:lnTo>
                    <a:pt x="0" y="2235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54922" cy="2273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6765" y="201067"/>
            <a:ext cx="4685532" cy="891540"/>
            <a:chOff x="0" y="0"/>
            <a:chExt cx="1234050" cy="2348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4050" cy="234809"/>
            </a:xfrm>
            <a:custGeom>
              <a:avLst/>
              <a:gdLst/>
              <a:ahLst/>
              <a:cxnLst/>
              <a:rect l="l" t="t" r="r" b="b"/>
              <a:pathLst>
                <a:path w="1234050" h="234809">
                  <a:moveTo>
                    <a:pt x="0" y="0"/>
                  </a:moveTo>
                  <a:lnTo>
                    <a:pt x="1234050" y="0"/>
                  </a:lnTo>
                  <a:lnTo>
                    <a:pt x="1234050" y="234809"/>
                  </a:lnTo>
                  <a:lnTo>
                    <a:pt x="0" y="2348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34050" cy="272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909426" y="305337"/>
            <a:ext cx="881809" cy="683001"/>
          </a:xfrm>
          <a:custGeom>
            <a:avLst/>
            <a:gdLst/>
            <a:ahLst/>
            <a:cxnLst/>
            <a:rect l="l" t="t" r="r" b="b"/>
            <a:pathLst>
              <a:path w="881809" h="683001">
                <a:moveTo>
                  <a:pt x="0" y="0"/>
                </a:moveTo>
                <a:lnTo>
                  <a:pt x="881809" y="0"/>
                </a:lnTo>
                <a:lnTo>
                  <a:pt x="881809" y="683001"/>
                </a:lnTo>
                <a:lnTo>
                  <a:pt x="0" y="683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00119" y="1307416"/>
            <a:ext cx="7191116" cy="8488094"/>
            <a:chOff x="0" y="0"/>
            <a:chExt cx="1114092" cy="13150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4092" cy="1315028"/>
            </a:xfrm>
            <a:custGeom>
              <a:avLst/>
              <a:gdLst/>
              <a:ahLst/>
              <a:cxnLst/>
              <a:rect l="l" t="t" r="r" b="b"/>
              <a:pathLst>
                <a:path w="1114092" h="1315028">
                  <a:moveTo>
                    <a:pt x="0" y="0"/>
                  </a:moveTo>
                  <a:lnTo>
                    <a:pt x="1114092" y="0"/>
                  </a:lnTo>
                  <a:lnTo>
                    <a:pt x="1114092" y="1315028"/>
                  </a:lnTo>
                  <a:lnTo>
                    <a:pt x="0" y="1315028"/>
                  </a:lnTo>
                  <a:close/>
                </a:path>
              </a:pathLst>
            </a:custGeom>
            <a:blipFill>
              <a:blip r:embed="rId4"/>
              <a:stretch>
                <a:fillRect l="-9017" r="-90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62733" y="8677203"/>
            <a:ext cx="16762535" cy="769533"/>
            <a:chOff x="0" y="0"/>
            <a:chExt cx="4414824" cy="2026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14824" cy="202675"/>
            </a:xfrm>
            <a:custGeom>
              <a:avLst/>
              <a:gdLst/>
              <a:ahLst/>
              <a:cxnLst/>
              <a:rect l="l" t="t" r="r" b="b"/>
              <a:pathLst>
                <a:path w="4414824" h="202675">
                  <a:moveTo>
                    <a:pt x="46186" y="0"/>
                  </a:moveTo>
                  <a:lnTo>
                    <a:pt x="4368638" y="0"/>
                  </a:lnTo>
                  <a:cubicBezTo>
                    <a:pt x="4394146" y="0"/>
                    <a:pt x="4414824" y="20678"/>
                    <a:pt x="4414824" y="46186"/>
                  </a:cubicBezTo>
                  <a:lnTo>
                    <a:pt x="4414824" y="156490"/>
                  </a:lnTo>
                  <a:cubicBezTo>
                    <a:pt x="4414824" y="181997"/>
                    <a:pt x="4394146" y="202675"/>
                    <a:pt x="4368638" y="202675"/>
                  </a:cubicBezTo>
                  <a:lnTo>
                    <a:pt x="46186" y="202675"/>
                  </a:lnTo>
                  <a:cubicBezTo>
                    <a:pt x="20678" y="202675"/>
                    <a:pt x="0" y="181997"/>
                    <a:pt x="0" y="156490"/>
                  </a:cubicBezTo>
                  <a:lnTo>
                    <a:pt x="0" y="46186"/>
                  </a:lnTo>
                  <a:cubicBezTo>
                    <a:pt x="0" y="20678"/>
                    <a:pt x="20678" y="0"/>
                    <a:pt x="46186" y="0"/>
                  </a:cubicBezTo>
                  <a:close/>
                </a:path>
              </a:pathLst>
            </a:custGeom>
            <a:solidFill>
              <a:srgbClr val="156EA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14824" cy="240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335466" y="295812"/>
            <a:ext cx="4529305" cy="769982"/>
          </a:xfrm>
          <a:custGeom>
            <a:avLst/>
            <a:gdLst/>
            <a:ahLst/>
            <a:cxnLst/>
            <a:rect l="l" t="t" r="r" b="b"/>
            <a:pathLst>
              <a:path w="4529305" h="769982">
                <a:moveTo>
                  <a:pt x="0" y="0"/>
                </a:moveTo>
                <a:lnTo>
                  <a:pt x="4529305" y="0"/>
                </a:lnTo>
                <a:lnTo>
                  <a:pt x="4529305" y="769982"/>
                </a:lnTo>
                <a:lnTo>
                  <a:pt x="0" y="76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2521" y="8766712"/>
            <a:ext cx="5775428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Fsc Medical Imaging Technology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19802" y="8743950"/>
            <a:ext cx="5065849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www.medmedals.com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29693" y="8766712"/>
            <a:ext cx="3847714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H/Dr. Ayesha Rauf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2521" y="4623753"/>
            <a:ext cx="8437875" cy="116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39"/>
              </a:lnSpc>
            </a:pPr>
            <a:r>
              <a:rPr lang="en-US" sz="8499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LATERALVIEW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458" y="439600"/>
            <a:ext cx="4199675" cy="395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7"/>
              </a:lnSpc>
            </a:pPr>
            <a:r>
              <a:rPr lang="en-US" sz="2405" b="1">
                <a:solidFill>
                  <a:srgbClr val="02427E"/>
                </a:solidFill>
                <a:latin typeface="Nourd Bold"/>
                <a:ea typeface="Nourd Bold"/>
                <a:cs typeface="Nourd Bold"/>
                <a:sym typeface="Nourd Bold"/>
              </a:rPr>
              <a:t>LECTURE#4 (20/09/2024)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8196" y="-98915"/>
            <a:ext cx="18706196" cy="10537370"/>
            <a:chOff x="0" y="0"/>
            <a:chExt cx="4926735" cy="27752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26735" cy="2775275"/>
            </a:xfrm>
            <a:custGeom>
              <a:avLst/>
              <a:gdLst/>
              <a:ahLst/>
              <a:cxnLst/>
              <a:rect l="l" t="t" r="r" b="b"/>
              <a:pathLst>
                <a:path w="4926735" h="2775275">
                  <a:moveTo>
                    <a:pt x="0" y="0"/>
                  </a:moveTo>
                  <a:lnTo>
                    <a:pt x="4926735" y="0"/>
                  </a:lnTo>
                  <a:lnTo>
                    <a:pt x="4926735" y="2775275"/>
                  </a:lnTo>
                  <a:lnTo>
                    <a:pt x="0" y="27752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26735" cy="2813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827524" y="0"/>
            <a:ext cx="11043120" cy="10683823"/>
          </a:xfrm>
          <a:custGeom>
            <a:avLst/>
            <a:gdLst/>
            <a:ahLst/>
            <a:cxnLst/>
            <a:rect l="l" t="t" r="r" b="b"/>
            <a:pathLst>
              <a:path w="11043120" h="10683823">
                <a:moveTo>
                  <a:pt x="0" y="0"/>
                </a:moveTo>
                <a:lnTo>
                  <a:pt x="11043120" y="0"/>
                </a:lnTo>
                <a:lnTo>
                  <a:pt x="11043120" y="10683823"/>
                </a:lnTo>
                <a:lnTo>
                  <a:pt x="0" y="10683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EAECE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896366"/>
            <a:ext cx="17739585" cy="8470652"/>
          </a:xfrm>
          <a:custGeom>
            <a:avLst/>
            <a:gdLst/>
            <a:ahLst/>
            <a:cxnLst/>
            <a:rect l="l" t="t" r="r" b="b"/>
            <a:pathLst>
              <a:path w="17739585" h="8470652">
                <a:moveTo>
                  <a:pt x="0" y="0"/>
                </a:moveTo>
                <a:lnTo>
                  <a:pt x="17739585" y="0"/>
                </a:lnTo>
                <a:lnTo>
                  <a:pt x="17739585" y="8470652"/>
                </a:lnTo>
                <a:lnTo>
                  <a:pt x="0" y="8470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219354"/>
            <a:ext cx="11569552" cy="5914934"/>
          </a:xfrm>
          <a:custGeom>
            <a:avLst/>
            <a:gdLst/>
            <a:ahLst/>
            <a:cxnLst/>
            <a:rect l="l" t="t" r="r" b="b"/>
            <a:pathLst>
              <a:path w="11569552" h="5914934">
                <a:moveTo>
                  <a:pt x="0" y="0"/>
                </a:moveTo>
                <a:lnTo>
                  <a:pt x="11569552" y="0"/>
                </a:lnTo>
                <a:lnTo>
                  <a:pt x="11569552" y="5914934"/>
                </a:lnTo>
                <a:lnTo>
                  <a:pt x="0" y="5914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19031" y="219354"/>
            <a:ext cx="6170033" cy="9798714"/>
          </a:xfrm>
          <a:custGeom>
            <a:avLst/>
            <a:gdLst/>
            <a:ahLst/>
            <a:cxnLst/>
            <a:rect l="l" t="t" r="r" b="b"/>
            <a:pathLst>
              <a:path w="6170033" h="9798714">
                <a:moveTo>
                  <a:pt x="0" y="0"/>
                </a:moveTo>
                <a:lnTo>
                  <a:pt x="6170033" y="0"/>
                </a:lnTo>
                <a:lnTo>
                  <a:pt x="6170033" y="9798714"/>
                </a:lnTo>
                <a:lnTo>
                  <a:pt x="0" y="9798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98" r="-3822"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10036" y="244143"/>
            <a:ext cx="14818471" cy="9798714"/>
          </a:xfrm>
          <a:custGeom>
            <a:avLst/>
            <a:gdLst/>
            <a:ahLst/>
            <a:cxnLst/>
            <a:rect l="l" t="t" r="r" b="b"/>
            <a:pathLst>
              <a:path w="14818471" h="9798714">
                <a:moveTo>
                  <a:pt x="0" y="0"/>
                </a:moveTo>
                <a:lnTo>
                  <a:pt x="14818471" y="0"/>
                </a:lnTo>
                <a:lnTo>
                  <a:pt x="14818471" y="9798714"/>
                </a:lnTo>
                <a:lnTo>
                  <a:pt x="0" y="9798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1435397"/>
            <a:ext cx="17739585" cy="5432748"/>
          </a:xfrm>
          <a:custGeom>
            <a:avLst/>
            <a:gdLst/>
            <a:ahLst/>
            <a:cxnLst/>
            <a:rect l="l" t="t" r="r" b="b"/>
            <a:pathLst>
              <a:path w="17739585" h="5432748">
                <a:moveTo>
                  <a:pt x="0" y="0"/>
                </a:moveTo>
                <a:lnTo>
                  <a:pt x="17739585" y="0"/>
                </a:lnTo>
                <a:lnTo>
                  <a:pt x="17739585" y="5432748"/>
                </a:lnTo>
                <a:lnTo>
                  <a:pt x="0" y="5432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765" y="1307416"/>
            <a:ext cx="17294469" cy="8488094"/>
            <a:chOff x="0" y="0"/>
            <a:chExt cx="4554922" cy="2235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4922" cy="2235547"/>
            </a:xfrm>
            <a:custGeom>
              <a:avLst/>
              <a:gdLst/>
              <a:ahLst/>
              <a:cxnLst/>
              <a:rect l="l" t="t" r="r" b="b"/>
              <a:pathLst>
                <a:path w="4554922" h="2235547">
                  <a:moveTo>
                    <a:pt x="0" y="0"/>
                  </a:moveTo>
                  <a:lnTo>
                    <a:pt x="4554922" y="0"/>
                  </a:lnTo>
                  <a:lnTo>
                    <a:pt x="4554922" y="2235547"/>
                  </a:lnTo>
                  <a:lnTo>
                    <a:pt x="0" y="2235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54922" cy="2273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6765" y="201067"/>
            <a:ext cx="4685532" cy="891540"/>
            <a:chOff x="0" y="0"/>
            <a:chExt cx="1234050" cy="2348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4050" cy="234809"/>
            </a:xfrm>
            <a:custGeom>
              <a:avLst/>
              <a:gdLst/>
              <a:ahLst/>
              <a:cxnLst/>
              <a:rect l="l" t="t" r="r" b="b"/>
              <a:pathLst>
                <a:path w="1234050" h="234809">
                  <a:moveTo>
                    <a:pt x="0" y="0"/>
                  </a:moveTo>
                  <a:lnTo>
                    <a:pt x="1234050" y="0"/>
                  </a:lnTo>
                  <a:lnTo>
                    <a:pt x="1234050" y="234809"/>
                  </a:lnTo>
                  <a:lnTo>
                    <a:pt x="0" y="2348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34050" cy="272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909426" y="305337"/>
            <a:ext cx="881809" cy="683001"/>
          </a:xfrm>
          <a:custGeom>
            <a:avLst/>
            <a:gdLst/>
            <a:ahLst/>
            <a:cxnLst/>
            <a:rect l="l" t="t" r="r" b="b"/>
            <a:pathLst>
              <a:path w="881809" h="683001">
                <a:moveTo>
                  <a:pt x="0" y="0"/>
                </a:moveTo>
                <a:lnTo>
                  <a:pt x="881809" y="0"/>
                </a:lnTo>
                <a:lnTo>
                  <a:pt x="881809" y="683001"/>
                </a:lnTo>
                <a:lnTo>
                  <a:pt x="0" y="683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00119" y="1307416"/>
            <a:ext cx="7191116" cy="8488094"/>
            <a:chOff x="0" y="0"/>
            <a:chExt cx="1114092" cy="13150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4092" cy="1315028"/>
            </a:xfrm>
            <a:custGeom>
              <a:avLst/>
              <a:gdLst/>
              <a:ahLst/>
              <a:cxnLst/>
              <a:rect l="l" t="t" r="r" b="b"/>
              <a:pathLst>
                <a:path w="1114092" h="1315028">
                  <a:moveTo>
                    <a:pt x="0" y="0"/>
                  </a:moveTo>
                  <a:lnTo>
                    <a:pt x="1114092" y="0"/>
                  </a:lnTo>
                  <a:lnTo>
                    <a:pt x="1114092" y="1315028"/>
                  </a:lnTo>
                  <a:lnTo>
                    <a:pt x="0" y="1315028"/>
                  </a:lnTo>
                  <a:close/>
                </a:path>
              </a:pathLst>
            </a:custGeom>
            <a:blipFill>
              <a:blip r:embed="rId4"/>
              <a:stretch>
                <a:fillRect l="-9017" r="-90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62733" y="8677203"/>
            <a:ext cx="16762535" cy="769533"/>
            <a:chOff x="0" y="0"/>
            <a:chExt cx="4414824" cy="2026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14824" cy="202675"/>
            </a:xfrm>
            <a:custGeom>
              <a:avLst/>
              <a:gdLst/>
              <a:ahLst/>
              <a:cxnLst/>
              <a:rect l="l" t="t" r="r" b="b"/>
              <a:pathLst>
                <a:path w="4414824" h="202675">
                  <a:moveTo>
                    <a:pt x="46186" y="0"/>
                  </a:moveTo>
                  <a:lnTo>
                    <a:pt x="4368638" y="0"/>
                  </a:lnTo>
                  <a:cubicBezTo>
                    <a:pt x="4394146" y="0"/>
                    <a:pt x="4414824" y="20678"/>
                    <a:pt x="4414824" y="46186"/>
                  </a:cubicBezTo>
                  <a:lnTo>
                    <a:pt x="4414824" y="156490"/>
                  </a:lnTo>
                  <a:cubicBezTo>
                    <a:pt x="4414824" y="181997"/>
                    <a:pt x="4394146" y="202675"/>
                    <a:pt x="4368638" y="202675"/>
                  </a:cubicBezTo>
                  <a:lnTo>
                    <a:pt x="46186" y="202675"/>
                  </a:lnTo>
                  <a:cubicBezTo>
                    <a:pt x="20678" y="202675"/>
                    <a:pt x="0" y="181997"/>
                    <a:pt x="0" y="156490"/>
                  </a:cubicBezTo>
                  <a:lnTo>
                    <a:pt x="0" y="46186"/>
                  </a:lnTo>
                  <a:cubicBezTo>
                    <a:pt x="0" y="20678"/>
                    <a:pt x="20678" y="0"/>
                    <a:pt x="46186" y="0"/>
                  </a:cubicBezTo>
                  <a:close/>
                </a:path>
              </a:pathLst>
            </a:custGeom>
            <a:solidFill>
              <a:srgbClr val="156EA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14824" cy="240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335466" y="295812"/>
            <a:ext cx="4529305" cy="769982"/>
          </a:xfrm>
          <a:custGeom>
            <a:avLst/>
            <a:gdLst/>
            <a:ahLst/>
            <a:cxnLst/>
            <a:rect l="l" t="t" r="r" b="b"/>
            <a:pathLst>
              <a:path w="4529305" h="769982">
                <a:moveTo>
                  <a:pt x="0" y="0"/>
                </a:moveTo>
                <a:lnTo>
                  <a:pt x="4529305" y="0"/>
                </a:lnTo>
                <a:lnTo>
                  <a:pt x="4529305" y="769982"/>
                </a:lnTo>
                <a:lnTo>
                  <a:pt x="0" y="76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2521" y="8766712"/>
            <a:ext cx="5775428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Fsc Medical Imaging Technology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19802" y="8743950"/>
            <a:ext cx="5065849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www.medmedals.com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29693" y="8766712"/>
            <a:ext cx="3847714" cy="51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Nourd"/>
                <a:ea typeface="Nourd"/>
                <a:cs typeface="Nourd"/>
                <a:sym typeface="Nourd"/>
              </a:rPr>
              <a:t>H/Dr. Ayesha Rauf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1540" y="4218578"/>
            <a:ext cx="10103353" cy="176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9"/>
              </a:lnSpc>
            </a:pPr>
            <a:r>
              <a:rPr lang="en-US" sz="6614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BALL-CATCHER’S VIEW (NORGAARD METHOD)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458" y="439600"/>
            <a:ext cx="4199675" cy="395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7"/>
              </a:lnSpc>
            </a:pPr>
            <a:r>
              <a:rPr lang="en-US" sz="2405" b="1">
                <a:solidFill>
                  <a:srgbClr val="02427E"/>
                </a:solidFill>
                <a:latin typeface="Nourd Bold"/>
                <a:ea typeface="Nourd Bold"/>
                <a:cs typeface="Nourd Bold"/>
                <a:sym typeface="Nourd Bold"/>
              </a:rPr>
              <a:t>LECTURE#4 (20/09/2024)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2733" y="6378253"/>
            <a:ext cx="9676194" cy="1342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6"/>
              </a:lnSpc>
            </a:pPr>
            <a:r>
              <a:rPr lang="en-US" sz="4996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AP OBLIQUE PROJECTION</a:t>
            </a:r>
          </a:p>
          <a:p>
            <a:pPr algn="ctr">
              <a:lnSpc>
                <a:spcPts val="5196"/>
              </a:lnSpc>
            </a:pPr>
            <a:r>
              <a:rPr lang="en-US" sz="4996" b="1">
                <a:solidFill>
                  <a:srgbClr val="1F2B5B"/>
                </a:solidFill>
                <a:latin typeface="Nourd Bold"/>
                <a:ea typeface="Nourd Bold"/>
                <a:cs typeface="Nourd Bold"/>
                <a:sym typeface="Nourd Bold"/>
              </a:rPr>
              <a:t>MEDIAL ROTATION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8196" y="-98915"/>
            <a:ext cx="18706196" cy="10537370"/>
            <a:chOff x="0" y="0"/>
            <a:chExt cx="4926735" cy="27752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26735" cy="2775275"/>
            </a:xfrm>
            <a:custGeom>
              <a:avLst/>
              <a:gdLst/>
              <a:ahLst/>
              <a:cxnLst/>
              <a:rect l="l" t="t" r="r" b="b"/>
              <a:pathLst>
                <a:path w="4926735" h="2775275">
                  <a:moveTo>
                    <a:pt x="0" y="0"/>
                  </a:moveTo>
                  <a:lnTo>
                    <a:pt x="4926735" y="0"/>
                  </a:lnTo>
                  <a:lnTo>
                    <a:pt x="4926735" y="2775275"/>
                  </a:lnTo>
                  <a:lnTo>
                    <a:pt x="0" y="27752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26735" cy="2813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95733" y="68326"/>
            <a:ext cx="9904099" cy="10265355"/>
          </a:xfrm>
          <a:custGeom>
            <a:avLst/>
            <a:gdLst/>
            <a:ahLst/>
            <a:cxnLst/>
            <a:rect l="l" t="t" r="r" b="b"/>
            <a:pathLst>
              <a:path w="9904099" h="10265355">
                <a:moveTo>
                  <a:pt x="0" y="0"/>
                </a:moveTo>
                <a:lnTo>
                  <a:pt x="9904099" y="0"/>
                </a:lnTo>
                <a:lnTo>
                  <a:pt x="9904099" y="10265355"/>
                </a:lnTo>
                <a:lnTo>
                  <a:pt x="0" y="102653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86" r="-5492"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09489" y="219354"/>
            <a:ext cx="13469023" cy="9798714"/>
          </a:xfrm>
          <a:custGeom>
            <a:avLst/>
            <a:gdLst/>
            <a:ahLst/>
            <a:cxnLst/>
            <a:rect l="l" t="t" r="r" b="b"/>
            <a:pathLst>
              <a:path w="13469023" h="9798714">
                <a:moveTo>
                  <a:pt x="0" y="0"/>
                </a:moveTo>
                <a:lnTo>
                  <a:pt x="13469022" y="0"/>
                </a:lnTo>
                <a:lnTo>
                  <a:pt x="13469022" y="9798714"/>
                </a:lnTo>
                <a:lnTo>
                  <a:pt x="0" y="9798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1982124"/>
            <a:ext cx="17739585" cy="4656641"/>
          </a:xfrm>
          <a:custGeom>
            <a:avLst/>
            <a:gdLst/>
            <a:ahLst/>
            <a:cxnLst/>
            <a:rect l="l" t="t" r="r" b="b"/>
            <a:pathLst>
              <a:path w="17739585" h="4656641">
                <a:moveTo>
                  <a:pt x="0" y="0"/>
                </a:moveTo>
                <a:lnTo>
                  <a:pt x="17739585" y="0"/>
                </a:lnTo>
                <a:lnTo>
                  <a:pt x="17739585" y="4656641"/>
                </a:lnTo>
                <a:lnTo>
                  <a:pt x="0" y="4656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028700" y="403590"/>
            <a:ext cx="16230600" cy="9479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49479" y="619562"/>
            <a:ext cx="17739585" cy="9022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9888" y="219354"/>
            <a:ext cx="11472482" cy="6697795"/>
          </a:xfrm>
          <a:custGeom>
            <a:avLst/>
            <a:gdLst/>
            <a:ahLst/>
            <a:cxnLst/>
            <a:rect l="l" t="t" r="r" b="b"/>
            <a:pathLst>
              <a:path w="11472482" h="6697795">
                <a:moveTo>
                  <a:pt x="0" y="0"/>
                </a:moveTo>
                <a:lnTo>
                  <a:pt x="11472482" y="0"/>
                </a:lnTo>
                <a:lnTo>
                  <a:pt x="11472482" y="6697795"/>
                </a:lnTo>
                <a:lnTo>
                  <a:pt x="0" y="6697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842" t="-50701" r="-10315" b="-1181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41014" y="2418637"/>
            <a:ext cx="9448050" cy="7599431"/>
          </a:xfrm>
          <a:custGeom>
            <a:avLst/>
            <a:gdLst/>
            <a:ahLst/>
            <a:cxnLst/>
            <a:rect l="l" t="t" r="r" b="b"/>
            <a:pathLst>
              <a:path w="9448050" h="7599431">
                <a:moveTo>
                  <a:pt x="0" y="0"/>
                </a:moveTo>
                <a:lnTo>
                  <a:pt x="9448050" y="0"/>
                </a:lnTo>
                <a:lnTo>
                  <a:pt x="9448050" y="7599431"/>
                </a:lnTo>
                <a:lnTo>
                  <a:pt x="0" y="7599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87"/>
            </a:stretch>
          </a:blipFill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017663" y="219354"/>
            <a:ext cx="14252675" cy="9798714"/>
          </a:xfrm>
          <a:custGeom>
            <a:avLst/>
            <a:gdLst/>
            <a:ahLst/>
            <a:cxnLst/>
            <a:rect l="l" t="t" r="r" b="b"/>
            <a:pathLst>
              <a:path w="14252675" h="9798714">
                <a:moveTo>
                  <a:pt x="0" y="0"/>
                </a:moveTo>
                <a:lnTo>
                  <a:pt x="14252674" y="0"/>
                </a:lnTo>
                <a:lnTo>
                  <a:pt x="14252674" y="9798714"/>
                </a:lnTo>
                <a:lnTo>
                  <a:pt x="0" y="9798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2427E">
                <a:alpha val="100000"/>
              </a:srgbClr>
            </a:gs>
            <a:gs pos="100000">
              <a:srgbClr val="03224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479" y="219354"/>
            <a:ext cx="17739585" cy="9798714"/>
            <a:chOff x="0" y="0"/>
            <a:chExt cx="4672154" cy="2580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2154" cy="2580731"/>
            </a:xfrm>
            <a:custGeom>
              <a:avLst/>
              <a:gdLst/>
              <a:ahLst/>
              <a:cxnLst/>
              <a:rect l="l" t="t" r="r" b="b"/>
              <a:pathLst>
                <a:path w="4672154" h="2580731">
                  <a:moveTo>
                    <a:pt x="0" y="0"/>
                  </a:moveTo>
                  <a:lnTo>
                    <a:pt x="4672154" y="0"/>
                  </a:lnTo>
                  <a:lnTo>
                    <a:pt x="4672154" y="2580731"/>
                  </a:lnTo>
                  <a:lnTo>
                    <a:pt x="0" y="2580731"/>
                  </a:lnTo>
                  <a:close/>
                </a:path>
              </a:pathLst>
            </a:custGeom>
            <a:solidFill>
              <a:srgbClr val="21202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2154" cy="2618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9479" y="2830924"/>
            <a:ext cx="17739585" cy="4612292"/>
          </a:xfrm>
          <a:custGeom>
            <a:avLst/>
            <a:gdLst/>
            <a:ahLst/>
            <a:cxnLst/>
            <a:rect l="l" t="t" r="r" b="b"/>
            <a:pathLst>
              <a:path w="17739585" h="4612292">
                <a:moveTo>
                  <a:pt x="0" y="0"/>
                </a:moveTo>
                <a:lnTo>
                  <a:pt x="17739585" y="0"/>
                </a:lnTo>
                <a:lnTo>
                  <a:pt x="17739585" y="4612293"/>
                </a:lnTo>
                <a:lnTo>
                  <a:pt x="0" y="46122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408</Words>
  <Application>Microsoft Office PowerPoint</Application>
  <PresentationFormat>Custom</PresentationFormat>
  <Paragraphs>46</Paragraphs>
  <Slides>36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Calibri</vt:lpstr>
      <vt:lpstr>Nourd Heavy</vt:lpstr>
      <vt:lpstr>Nourd Bold</vt:lpstr>
      <vt:lpstr>Arial</vt:lpstr>
      <vt:lpstr>Open Sauce</vt:lpstr>
      <vt:lpstr>Nourd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MIT-II LEC -4</dc:title>
  <cp:lastModifiedBy>Ayesh</cp:lastModifiedBy>
  <cp:revision>2</cp:revision>
  <dcterms:created xsi:type="dcterms:W3CDTF">2006-08-16T00:00:00Z</dcterms:created>
  <dcterms:modified xsi:type="dcterms:W3CDTF">2024-09-20T05:34:58Z</dcterms:modified>
  <dc:identifier>DAGRLqHcVFg</dc:identifier>
</cp:coreProperties>
</file>