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Poppins Bold" charset="1" panose="00000800000000000000"/>
      <p:regular r:id="rId22"/>
    </p:embeddedFont>
    <p:embeddedFont>
      <p:font typeface="Poppins" charset="1" panose="000005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9029700"/>
            <a:ext cx="18288000" cy="1257300"/>
            <a:chOff x="0" y="0"/>
            <a:chExt cx="4816593" cy="3311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257300"/>
            <a:ext cx="7772400" cy="777240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-1113" r="0" b="-32219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695825" y="1257300"/>
            <a:ext cx="3086100" cy="7772400"/>
            <a:chOff x="0" y="0"/>
            <a:chExt cx="812800" cy="204705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2047052"/>
            </a:xfrm>
            <a:custGeom>
              <a:avLst/>
              <a:gdLst/>
              <a:ahLst/>
              <a:cxnLst/>
              <a:rect r="r" b="b" t="t" l="l"/>
              <a:pathLst>
                <a:path h="204705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047052"/>
                  </a:lnTo>
                  <a:lnTo>
                    <a:pt x="0" y="2047052"/>
                  </a:lnTo>
                  <a:close/>
                </a:path>
              </a:pathLst>
            </a:custGeom>
            <a:gradFill rotWithShape="true">
              <a:gsLst>
                <a:gs pos="0">
                  <a:srgbClr val="89CCA6">
                    <a:alpha val="0"/>
                  </a:srgbClr>
                </a:gs>
                <a:gs pos="100000">
                  <a:srgbClr val="47896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12800" cy="20851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4632362" y="386414"/>
            <a:ext cx="2928125" cy="484472"/>
          </a:xfrm>
          <a:custGeom>
            <a:avLst/>
            <a:gdLst/>
            <a:ahLst/>
            <a:cxnLst/>
            <a:rect r="r" b="b" t="t" l="l"/>
            <a:pathLst>
              <a:path h="484472" w="2928125">
                <a:moveTo>
                  <a:pt x="0" y="0"/>
                </a:moveTo>
                <a:lnTo>
                  <a:pt x="2928125" y="0"/>
                </a:lnTo>
                <a:lnTo>
                  <a:pt x="2928125" y="484472"/>
                </a:lnTo>
                <a:lnTo>
                  <a:pt x="0" y="4844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0" y="0"/>
            <a:ext cx="6088215" cy="1257300"/>
            <a:chOff x="0" y="0"/>
            <a:chExt cx="1603481" cy="33114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03481" cy="331141"/>
            </a:xfrm>
            <a:custGeom>
              <a:avLst/>
              <a:gdLst/>
              <a:ahLst/>
              <a:cxnLst/>
              <a:rect r="r" b="b" t="t" l="l"/>
              <a:pathLst>
                <a:path h="331141" w="1603481">
                  <a:moveTo>
                    <a:pt x="0" y="0"/>
                  </a:moveTo>
                  <a:lnTo>
                    <a:pt x="1603481" y="0"/>
                  </a:lnTo>
                  <a:lnTo>
                    <a:pt x="1603481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47896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603481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93863" y="9165591"/>
            <a:ext cx="4397187" cy="985518"/>
            <a:chOff x="0" y="0"/>
            <a:chExt cx="1158107" cy="2595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58107" cy="259560"/>
            </a:xfrm>
            <a:custGeom>
              <a:avLst/>
              <a:gdLst/>
              <a:ahLst/>
              <a:cxnLst/>
              <a:rect r="r" b="b" t="t" l="l"/>
              <a:pathLst>
                <a:path h="259560" w="1158107">
                  <a:moveTo>
                    <a:pt x="129780" y="0"/>
                  </a:moveTo>
                  <a:lnTo>
                    <a:pt x="1028327" y="0"/>
                  </a:lnTo>
                  <a:cubicBezTo>
                    <a:pt x="1100002" y="0"/>
                    <a:pt x="1158107" y="58105"/>
                    <a:pt x="1158107" y="129780"/>
                  </a:cubicBezTo>
                  <a:lnTo>
                    <a:pt x="1158107" y="129780"/>
                  </a:lnTo>
                  <a:cubicBezTo>
                    <a:pt x="1158107" y="201456"/>
                    <a:pt x="1100002" y="259560"/>
                    <a:pt x="1028327" y="259560"/>
                  </a:cubicBezTo>
                  <a:lnTo>
                    <a:pt x="129780" y="259560"/>
                  </a:lnTo>
                  <a:cubicBezTo>
                    <a:pt x="58105" y="259560"/>
                    <a:pt x="0" y="201456"/>
                    <a:pt x="0" y="129780"/>
                  </a:cubicBezTo>
                  <a:lnTo>
                    <a:pt x="0" y="129780"/>
                  </a:lnTo>
                  <a:cubicBezTo>
                    <a:pt x="0" y="58105"/>
                    <a:pt x="58105" y="0"/>
                    <a:pt x="129780" y="0"/>
                  </a:cubicBezTo>
                  <a:close/>
                </a:path>
              </a:pathLst>
            </a:custGeom>
            <a:solidFill>
              <a:srgbClr val="49946A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158107" cy="2976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5340846" y="6082546"/>
            <a:ext cx="2947154" cy="2947154"/>
          </a:xfrm>
          <a:custGeom>
            <a:avLst/>
            <a:gdLst/>
            <a:ahLst/>
            <a:cxnLst/>
            <a:rect r="r" b="b" t="t" l="l"/>
            <a:pathLst>
              <a:path h="2947154" w="2947154">
                <a:moveTo>
                  <a:pt x="0" y="0"/>
                </a:moveTo>
                <a:lnTo>
                  <a:pt x="2947154" y="0"/>
                </a:lnTo>
                <a:lnTo>
                  <a:pt x="2947154" y="2947154"/>
                </a:lnTo>
                <a:lnTo>
                  <a:pt x="0" y="2947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889326" y="9296717"/>
            <a:ext cx="3139611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BS MLT-II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4903074" y="9165591"/>
            <a:ext cx="5244732" cy="985518"/>
            <a:chOff x="0" y="0"/>
            <a:chExt cx="1381329" cy="25956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381329" cy="259560"/>
            </a:xfrm>
            <a:custGeom>
              <a:avLst/>
              <a:gdLst/>
              <a:ahLst/>
              <a:cxnLst/>
              <a:rect r="r" b="b" t="t" l="l"/>
              <a:pathLst>
                <a:path h="259560" w="1381329">
                  <a:moveTo>
                    <a:pt x="129780" y="0"/>
                  </a:moveTo>
                  <a:lnTo>
                    <a:pt x="1251549" y="0"/>
                  </a:lnTo>
                  <a:cubicBezTo>
                    <a:pt x="1323224" y="0"/>
                    <a:pt x="1381329" y="58105"/>
                    <a:pt x="1381329" y="129780"/>
                  </a:cubicBezTo>
                  <a:lnTo>
                    <a:pt x="1381329" y="129780"/>
                  </a:lnTo>
                  <a:cubicBezTo>
                    <a:pt x="1381329" y="201456"/>
                    <a:pt x="1323224" y="259560"/>
                    <a:pt x="1251549" y="259560"/>
                  </a:cubicBezTo>
                  <a:lnTo>
                    <a:pt x="129780" y="259560"/>
                  </a:lnTo>
                  <a:cubicBezTo>
                    <a:pt x="58105" y="259560"/>
                    <a:pt x="0" y="201456"/>
                    <a:pt x="0" y="129780"/>
                  </a:cubicBezTo>
                  <a:lnTo>
                    <a:pt x="0" y="129780"/>
                  </a:lnTo>
                  <a:cubicBezTo>
                    <a:pt x="0" y="58105"/>
                    <a:pt x="58105" y="0"/>
                    <a:pt x="129780" y="0"/>
                  </a:cubicBezTo>
                  <a:close/>
                </a:path>
              </a:pathLst>
            </a:custGeom>
            <a:solidFill>
              <a:srgbClr val="49946A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381329" cy="2976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5205485" y="9296717"/>
            <a:ext cx="4799615" cy="615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5"/>
              </a:lnSpc>
            </a:pPr>
            <a:r>
              <a:rPr lang="en-US" sz="3411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H/DR. AYESHA RAUF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0462131" y="9151982"/>
            <a:ext cx="7825869" cy="985518"/>
            <a:chOff x="0" y="0"/>
            <a:chExt cx="2061134" cy="25956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061134" cy="259560"/>
            </a:xfrm>
            <a:custGeom>
              <a:avLst/>
              <a:gdLst/>
              <a:ahLst/>
              <a:cxnLst/>
              <a:rect r="r" b="b" t="t" l="l"/>
              <a:pathLst>
                <a:path h="259560" w="2061134">
                  <a:moveTo>
                    <a:pt x="98927" y="0"/>
                  </a:moveTo>
                  <a:lnTo>
                    <a:pt x="1962207" y="0"/>
                  </a:lnTo>
                  <a:cubicBezTo>
                    <a:pt x="1988444" y="0"/>
                    <a:pt x="2013607" y="10423"/>
                    <a:pt x="2032159" y="28975"/>
                  </a:cubicBezTo>
                  <a:cubicBezTo>
                    <a:pt x="2050712" y="47528"/>
                    <a:pt x="2061134" y="72690"/>
                    <a:pt x="2061134" y="98927"/>
                  </a:cubicBezTo>
                  <a:lnTo>
                    <a:pt x="2061134" y="160633"/>
                  </a:lnTo>
                  <a:cubicBezTo>
                    <a:pt x="2061134" y="215269"/>
                    <a:pt x="2016843" y="259560"/>
                    <a:pt x="1962207" y="259560"/>
                  </a:cubicBezTo>
                  <a:lnTo>
                    <a:pt x="98927" y="259560"/>
                  </a:lnTo>
                  <a:cubicBezTo>
                    <a:pt x="44291" y="259560"/>
                    <a:pt x="0" y="215269"/>
                    <a:pt x="0" y="160633"/>
                  </a:cubicBezTo>
                  <a:lnTo>
                    <a:pt x="0" y="98927"/>
                  </a:lnTo>
                  <a:cubicBezTo>
                    <a:pt x="0" y="44291"/>
                    <a:pt x="44291" y="0"/>
                    <a:pt x="98927" y="0"/>
                  </a:cubicBezTo>
                  <a:close/>
                </a:path>
              </a:pathLst>
            </a:custGeom>
            <a:solidFill>
              <a:srgbClr val="49946A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2061134" cy="2976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0810035" y="9315767"/>
            <a:ext cx="7239615" cy="572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45"/>
              </a:lnSpc>
            </a:pPr>
            <a:r>
              <a:rPr lang="en-US" sz="3246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www.medmedals.com/bs-mlt-2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305143" y="2640656"/>
            <a:ext cx="9578588" cy="44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07"/>
              </a:lnSpc>
            </a:pPr>
            <a:r>
              <a:rPr lang="en-US" sz="621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ORGANIZATION OF THE NERVOUS SYSTEM &amp; STRUCTURE OF NEURON AND NERVE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93863" y="281639"/>
            <a:ext cx="5716321" cy="616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5"/>
              </a:lnSpc>
            </a:pPr>
            <a:r>
              <a:rPr lang="en-US" sz="3411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LECTURE #3 (25/9/2024)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9029700"/>
            <a:ext cx="18288000" cy="1257300"/>
            <a:chOff x="0" y="0"/>
            <a:chExt cx="4816593" cy="3311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0"/>
            <a:ext cx="1539649" cy="1257300"/>
            <a:chOff x="0" y="0"/>
            <a:chExt cx="405504" cy="33114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5504" cy="331141"/>
            </a:xfrm>
            <a:custGeom>
              <a:avLst/>
              <a:gdLst/>
              <a:ahLst/>
              <a:cxnLst/>
              <a:rect r="r" b="b" t="t" l="l"/>
              <a:pathLst>
                <a:path h="331141" w="405504">
                  <a:moveTo>
                    <a:pt x="0" y="0"/>
                  </a:moveTo>
                  <a:lnTo>
                    <a:pt x="405504" y="0"/>
                  </a:lnTo>
                  <a:lnTo>
                    <a:pt x="405504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478963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05504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5340846" y="6082546"/>
            <a:ext cx="2947154" cy="2947154"/>
          </a:xfrm>
          <a:custGeom>
            <a:avLst/>
            <a:gdLst/>
            <a:ahLst/>
            <a:cxnLst/>
            <a:rect r="r" b="b" t="t" l="l"/>
            <a:pathLst>
              <a:path h="2947154" w="2947154">
                <a:moveTo>
                  <a:pt x="0" y="0"/>
                </a:moveTo>
                <a:lnTo>
                  <a:pt x="2947154" y="0"/>
                </a:lnTo>
                <a:lnTo>
                  <a:pt x="2947154" y="2947154"/>
                </a:lnTo>
                <a:lnTo>
                  <a:pt x="0" y="2947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206763" y="127000"/>
            <a:ext cx="13233420" cy="90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INTRODUCTION TO THE NERVOUS SYSTEM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78794" y="2161551"/>
            <a:ext cx="16730413" cy="511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36222" indent="-518111" lvl="1">
              <a:lnSpc>
                <a:spcPts val="6719"/>
              </a:lnSpc>
              <a:buFont typeface="Arial"/>
              <a:buChar char="•"/>
            </a:pPr>
            <a:r>
              <a:rPr lang="en-US" b="true" sz="47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Definition:</a:t>
            </a:r>
            <a:r>
              <a:rPr lang="en-US" sz="4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The nervous system is a complex network responsible for coordinating bodily activities and responding to internal and external stimuli.</a:t>
            </a:r>
          </a:p>
          <a:p>
            <a:pPr algn="just" marL="1036222" indent="-518111" lvl="1">
              <a:lnSpc>
                <a:spcPts val="6719"/>
              </a:lnSpc>
              <a:buFont typeface="Arial"/>
              <a:buChar char="•"/>
            </a:pPr>
            <a:r>
              <a:rPr lang="en-US" b="true" sz="47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Main Functions:</a:t>
            </a:r>
            <a:r>
              <a:rPr lang="en-US" sz="4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Sensory input, integration, motor output.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78637" y="9416114"/>
            <a:ext cx="2928125" cy="484472"/>
          </a:xfrm>
          <a:custGeom>
            <a:avLst/>
            <a:gdLst/>
            <a:ahLst/>
            <a:cxnLst/>
            <a:rect r="r" b="b" t="t" l="l"/>
            <a:pathLst>
              <a:path h="484472" w="2928125">
                <a:moveTo>
                  <a:pt x="0" y="0"/>
                </a:moveTo>
                <a:lnTo>
                  <a:pt x="2928126" y="0"/>
                </a:lnTo>
                <a:lnTo>
                  <a:pt x="2928126" y="484472"/>
                </a:lnTo>
                <a:lnTo>
                  <a:pt x="0" y="4844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cover dir="ru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9029700"/>
            <a:ext cx="18288000" cy="1257300"/>
            <a:chOff x="0" y="0"/>
            <a:chExt cx="4816593" cy="3311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0"/>
            <a:ext cx="1539649" cy="1257300"/>
            <a:chOff x="0" y="0"/>
            <a:chExt cx="405504" cy="33114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5504" cy="331141"/>
            </a:xfrm>
            <a:custGeom>
              <a:avLst/>
              <a:gdLst/>
              <a:ahLst/>
              <a:cxnLst/>
              <a:rect r="r" b="b" t="t" l="l"/>
              <a:pathLst>
                <a:path h="331141" w="405504">
                  <a:moveTo>
                    <a:pt x="0" y="0"/>
                  </a:moveTo>
                  <a:lnTo>
                    <a:pt x="405504" y="0"/>
                  </a:lnTo>
                  <a:lnTo>
                    <a:pt x="405504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478963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05504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5340846" y="6082546"/>
            <a:ext cx="2947154" cy="2947154"/>
          </a:xfrm>
          <a:custGeom>
            <a:avLst/>
            <a:gdLst/>
            <a:ahLst/>
            <a:cxnLst/>
            <a:rect r="r" b="b" t="t" l="l"/>
            <a:pathLst>
              <a:path h="2947154" w="2947154">
                <a:moveTo>
                  <a:pt x="0" y="0"/>
                </a:moveTo>
                <a:lnTo>
                  <a:pt x="2947154" y="0"/>
                </a:lnTo>
                <a:lnTo>
                  <a:pt x="2947154" y="2947154"/>
                </a:lnTo>
                <a:lnTo>
                  <a:pt x="0" y="2947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78794" y="2161551"/>
            <a:ext cx="16730413" cy="5963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36222" indent="-518111" lvl="1">
              <a:lnSpc>
                <a:spcPts val="6719"/>
              </a:lnSpc>
              <a:buFont typeface="Arial"/>
              <a:buChar char="•"/>
            </a:pPr>
            <a:r>
              <a:rPr lang="en-US" sz="4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nervous system is divided into CNS and PNS, each with specific roles in</a:t>
            </a:r>
            <a:r>
              <a:rPr lang="en-US" sz="4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sensory and motor functions.</a:t>
            </a:r>
          </a:p>
          <a:p>
            <a:pPr algn="just" marL="1036222" indent="-518111" lvl="1">
              <a:lnSpc>
                <a:spcPts val="6719"/>
              </a:lnSpc>
              <a:buFont typeface="Arial"/>
              <a:buChar char="•"/>
            </a:pPr>
            <a:r>
              <a:rPr lang="en-US" sz="4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Neurons and nerves are critical for transmitting signals throughout the body, coordinating various functions.</a:t>
            </a:r>
          </a:p>
          <a:p>
            <a:pPr algn="just">
              <a:lnSpc>
                <a:spcPts val="6719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78637" y="9416114"/>
            <a:ext cx="2928125" cy="484472"/>
          </a:xfrm>
          <a:custGeom>
            <a:avLst/>
            <a:gdLst/>
            <a:ahLst/>
            <a:cxnLst/>
            <a:rect r="r" b="b" t="t" l="l"/>
            <a:pathLst>
              <a:path h="484472" w="2928125">
                <a:moveTo>
                  <a:pt x="0" y="0"/>
                </a:moveTo>
                <a:lnTo>
                  <a:pt x="2928126" y="0"/>
                </a:lnTo>
                <a:lnTo>
                  <a:pt x="2928126" y="484472"/>
                </a:lnTo>
                <a:lnTo>
                  <a:pt x="0" y="4844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cover dir="ru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539649" cy="1257300"/>
            <a:chOff x="0" y="0"/>
            <a:chExt cx="405504" cy="3311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5504" cy="331141"/>
            </a:xfrm>
            <a:custGeom>
              <a:avLst/>
              <a:gdLst/>
              <a:ahLst/>
              <a:cxnLst/>
              <a:rect r="r" b="b" t="t" l="l"/>
              <a:pathLst>
                <a:path h="331141" w="405504">
                  <a:moveTo>
                    <a:pt x="0" y="0"/>
                  </a:moveTo>
                  <a:lnTo>
                    <a:pt x="405504" y="0"/>
                  </a:lnTo>
                  <a:lnTo>
                    <a:pt x="405504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478963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05504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773037" y="6082546"/>
            <a:ext cx="4514963" cy="4514963"/>
          </a:xfrm>
          <a:custGeom>
            <a:avLst/>
            <a:gdLst/>
            <a:ahLst/>
            <a:cxnLst/>
            <a:rect r="r" b="b" t="t" l="l"/>
            <a:pathLst>
              <a:path h="4514963" w="4514963">
                <a:moveTo>
                  <a:pt x="0" y="0"/>
                </a:moveTo>
                <a:lnTo>
                  <a:pt x="4514963" y="0"/>
                </a:lnTo>
                <a:lnTo>
                  <a:pt x="4514963" y="4514963"/>
                </a:lnTo>
                <a:lnTo>
                  <a:pt x="0" y="45149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206763" y="127000"/>
            <a:ext cx="13233420" cy="90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INTRODUCTION TO THE NERVOUS SYSTEM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2354" y="2122160"/>
            <a:ext cx="17883291" cy="7136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89927" indent="-394963" lvl="1">
              <a:lnSpc>
                <a:spcPts val="5122"/>
              </a:lnSpc>
              <a:buFont typeface="Arial"/>
              <a:buChar char="•"/>
            </a:pPr>
            <a:r>
              <a:rPr lang="en-US" b="true" sz="365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Central Nervous System (CNS):  </a:t>
            </a:r>
            <a:r>
              <a:rPr lang="en-US" sz="365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Brain and spinal cord.</a:t>
            </a:r>
          </a:p>
          <a:p>
            <a:pPr algn="just" marL="789927" indent="-394963" lvl="1">
              <a:lnSpc>
                <a:spcPts val="5122"/>
              </a:lnSpc>
              <a:buFont typeface="Arial"/>
              <a:buChar char="•"/>
            </a:pPr>
            <a:r>
              <a:rPr lang="en-US" sz="365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Functions: Integration and processing of information.</a:t>
            </a:r>
          </a:p>
          <a:p>
            <a:pPr algn="just">
              <a:lnSpc>
                <a:spcPts val="5122"/>
              </a:lnSpc>
            </a:pPr>
          </a:p>
          <a:p>
            <a:pPr algn="just" marL="789927" indent="-394963" lvl="1">
              <a:lnSpc>
                <a:spcPts val="5122"/>
              </a:lnSpc>
              <a:buFont typeface="Arial"/>
              <a:buChar char="•"/>
            </a:pPr>
            <a:r>
              <a:rPr lang="en-US" b="true" sz="365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Peripheral Nervous System (PNS): </a:t>
            </a:r>
            <a:r>
              <a:rPr lang="en-US" sz="365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All neural structures outside the CNS.</a:t>
            </a:r>
          </a:p>
          <a:p>
            <a:pPr algn="just" marL="789927" indent="-394963" lvl="1">
              <a:lnSpc>
                <a:spcPts val="5122"/>
              </a:lnSpc>
              <a:buFont typeface="Arial"/>
              <a:buChar char="•"/>
            </a:pPr>
            <a:r>
              <a:rPr lang="en-US" sz="365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Divided into:</a:t>
            </a:r>
          </a:p>
          <a:p>
            <a:pPr algn="just" marL="1579854" indent="-526618" lvl="2">
              <a:lnSpc>
                <a:spcPts val="5122"/>
              </a:lnSpc>
              <a:buFont typeface="Arial"/>
              <a:buChar char="⚬"/>
            </a:pPr>
            <a:r>
              <a:rPr lang="en-US" sz="365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Somatic Nervous System: </a:t>
            </a:r>
            <a:r>
              <a:rPr lang="en-US" sz="365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Voluntary control over skeletal muscles.</a:t>
            </a:r>
          </a:p>
          <a:p>
            <a:pPr algn="just" marL="1579854" indent="-526618" lvl="2">
              <a:lnSpc>
                <a:spcPts val="5122"/>
              </a:lnSpc>
              <a:buFont typeface="Arial"/>
              <a:buChar char="⚬"/>
            </a:pPr>
            <a:r>
              <a:rPr lang="en-US" sz="365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Autonomic Nervous System (ANS):</a:t>
            </a:r>
            <a:r>
              <a:rPr lang="en-US" sz="365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Involuntary control over organs and glands.</a:t>
            </a:r>
          </a:p>
          <a:p>
            <a:pPr algn="just" marL="2369780" indent="-592445" lvl="3">
              <a:lnSpc>
                <a:spcPts val="5122"/>
              </a:lnSpc>
              <a:buFont typeface="Arial"/>
              <a:buChar char="￭"/>
            </a:pPr>
            <a:r>
              <a:rPr lang="en-US" sz="365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Sympathetic Division:</a:t>
            </a:r>
            <a:r>
              <a:rPr lang="en-US" sz="365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'Fight or flight' responses.</a:t>
            </a:r>
          </a:p>
          <a:p>
            <a:pPr algn="just" marL="2369780" indent="-592445" lvl="3">
              <a:lnSpc>
                <a:spcPts val="5122"/>
              </a:lnSpc>
              <a:buFont typeface="Arial"/>
              <a:buChar char="￭"/>
            </a:pPr>
            <a:r>
              <a:rPr lang="en-US" sz="365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Parasympathetic Division:</a:t>
            </a:r>
            <a:r>
              <a:rPr lang="en-US" sz="365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'Rest and digest' responses.</a:t>
            </a:r>
          </a:p>
          <a:p>
            <a:pPr algn="just">
              <a:lnSpc>
                <a:spcPts val="5122"/>
              </a:lnSpc>
            </a:pPr>
          </a:p>
        </p:txBody>
      </p:sp>
    </p:spTree>
  </p:cSld>
  <p:clrMapOvr>
    <a:masterClrMapping/>
  </p:clrMapOvr>
  <p:transition spd="slow">
    <p:cover dir="ru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5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17808" y="321913"/>
            <a:ext cx="10299784" cy="9643173"/>
          </a:xfrm>
          <a:custGeom>
            <a:avLst/>
            <a:gdLst/>
            <a:ahLst/>
            <a:cxnLst/>
            <a:rect r="r" b="b" t="t" l="l"/>
            <a:pathLst>
              <a:path h="9643173" w="10299784">
                <a:moveTo>
                  <a:pt x="0" y="0"/>
                </a:moveTo>
                <a:lnTo>
                  <a:pt x="10299784" y="0"/>
                </a:lnTo>
                <a:lnTo>
                  <a:pt x="10299784" y="9643174"/>
                </a:lnTo>
                <a:lnTo>
                  <a:pt x="0" y="9643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55735" y="0"/>
            <a:ext cx="5432265" cy="5764104"/>
          </a:xfrm>
          <a:custGeom>
            <a:avLst/>
            <a:gdLst/>
            <a:ahLst/>
            <a:cxnLst/>
            <a:rect r="r" b="b" t="t" l="l"/>
            <a:pathLst>
              <a:path h="5764104" w="5432265">
                <a:moveTo>
                  <a:pt x="0" y="0"/>
                </a:moveTo>
                <a:lnTo>
                  <a:pt x="5432265" y="0"/>
                </a:lnTo>
                <a:lnTo>
                  <a:pt x="5432265" y="5764104"/>
                </a:lnTo>
                <a:lnTo>
                  <a:pt x="0" y="57641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944" t="-8635" r="0" b="-5345"/>
            </a:stretch>
          </a:blipFill>
        </p:spPr>
      </p:sp>
    </p:spTree>
  </p:cSld>
  <p:clrMapOvr>
    <a:masterClrMapping/>
  </p:clrMapOvr>
  <p:transition spd="slow">
    <p:cover dir="ru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4E5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1562" y="142217"/>
            <a:ext cx="8564877" cy="10144783"/>
          </a:xfrm>
          <a:custGeom>
            <a:avLst/>
            <a:gdLst/>
            <a:ahLst/>
            <a:cxnLst/>
            <a:rect r="r" b="b" t="t" l="l"/>
            <a:pathLst>
              <a:path h="10144783" w="8564877">
                <a:moveTo>
                  <a:pt x="0" y="0"/>
                </a:moveTo>
                <a:lnTo>
                  <a:pt x="8564876" y="0"/>
                </a:lnTo>
                <a:lnTo>
                  <a:pt x="8564876" y="10144783"/>
                </a:lnTo>
                <a:lnTo>
                  <a:pt x="0" y="10144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60" t="-1401" r="-1660" b="-2443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539649" cy="1257300"/>
            <a:chOff x="0" y="0"/>
            <a:chExt cx="405504" cy="3311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5504" cy="331141"/>
            </a:xfrm>
            <a:custGeom>
              <a:avLst/>
              <a:gdLst/>
              <a:ahLst/>
              <a:cxnLst/>
              <a:rect r="r" b="b" t="t" l="l"/>
              <a:pathLst>
                <a:path h="331141" w="405504">
                  <a:moveTo>
                    <a:pt x="0" y="0"/>
                  </a:moveTo>
                  <a:lnTo>
                    <a:pt x="405504" y="0"/>
                  </a:lnTo>
                  <a:lnTo>
                    <a:pt x="405504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478963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05504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773037" y="6082546"/>
            <a:ext cx="4514963" cy="4514963"/>
          </a:xfrm>
          <a:custGeom>
            <a:avLst/>
            <a:gdLst/>
            <a:ahLst/>
            <a:cxnLst/>
            <a:rect r="r" b="b" t="t" l="l"/>
            <a:pathLst>
              <a:path h="4514963" w="4514963">
                <a:moveTo>
                  <a:pt x="0" y="0"/>
                </a:moveTo>
                <a:lnTo>
                  <a:pt x="4514963" y="0"/>
                </a:lnTo>
                <a:lnTo>
                  <a:pt x="4514963" y="4514963"/>
                </a:lnTo>
                <a:lnTo>
                  <a:pt x="0" y="45149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23036" y="127000"/>
            <a:ext cx="11621628" cy="90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CENTRAL NERVOUS SYSTEM (CNS)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8887" y="2103110"/>
            <a:ext cx="17270226" cy="6260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Brain: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Major regions: 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Cerebrum, cerebellum, brainstem.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Functions: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Consciousness, motor control, sensory processing, and regulation of homeostasis.</a:t>
            </a:r>
          </a:p>
          <a:p>
            <a:pPr algn="just">
              <a:lnSpc>
                <a:spcPts val="6153"/>
              </a:lnSpc>
            </a:pP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Spinal Cord:</a:t>
            </a:r>
          </a:p>
          <a:p>
            <a:pPr algn="just">
              <a:lnSpc>
                <a:spcPts val="6153"/>
              </a:lnSpc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Role in relaying information between the brain and the body.</a:t>
            </a:r>
          </a:p>
          <a:p>
            <a:pPr algn="just">
              <a:lnSpc>
                <a:spcPts val="6153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539649" cy="1257300"/>
            <a:chOff x="0" y="0"/>
            <a:chExt cx="405504" cy="3311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5504" cy="331141"/>
            </a:xfrm>
            <a:custGeom>
              <a:avLst/>
              <a:gdLst/>
              <a:ahLst/>
              <a:cxnLst/>
              <a:rect r="r" b="b" t="t" l="l"/>
              <a:pathLst>
                <a:path h="331141" w="405504">
                  <a:moveTo>
                    <a:pt x="0" y="0"/>
                  </a:moveTo>
                  <a:lnTo>
                    <a:pt x="405504" y="0"/>
                  </a:lnTo>
                  <a:lnTo>
                    <a:pt x="405504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478963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05504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773037" y="6082546"/>
            <a:ext cx="4514963" cy="4514963"/>
          </a:xfrm>
          <a:custGeom>
            <a:avLst/>
            <a:gdLst/>
            <a:ahLst/>
            <a:cxnLst/>
            <a:rect r="r" b="b" t="t" l="l"/>
            <a:pathLst>
              <a:path h="4514963" w="4514963">
                <a:moveTo>
                  <a:pt x="0" y="0"/>
                </a:moveTo>
                <a:lnTo>
                  <a:pt x="4514963" y="0"/>
                </a:lnTo>
                <a:lnTo>
                  <a:pt x="4514963" y="4514963"/>
                </a:lnTo>
                <a:lnTo>
                  <a:pt x="0" y="45149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23036" y="127000"/>
            <a:ext cx="11621628" cy="90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PERIPHERAL NERVOUS SYSTEM (PNS)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8887" y="2103110"/>
            <a:ext cx="17270226" cy="6260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Nerve Types: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Sensory (afferent), motor (efferent), mixed nerves.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Cranial and Spinal Nerves: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12 pairs of cranial nerves.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31 pairs of spinal nerves.</a:t>
            </a:r>
          </a:p>
          <a:p>
            <a:pPr algn="just">
              <a:lnSpc>
                <a:spcPts val="6153"/>
              </a:lnSpc>
            </a:pPr>
          </a:p>
          <a:p>
            <a:pPr algn="just">
              <a:lnSpc>
                <a:spcPts val="6153"/>
              </a:lnSpc>
            </a:pPr>
            <a:r>
              <a:rPr lang="en-US" sz="4395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Role: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Communication between the CNS and limbs/organs.</a:t>
            </a:r>
          </a:p>
          <a:p>
            <a:pPr algn="just">
              <a:lnSpc>
                <a:spcPts val="6153"/>
              </a:lnSpc>
            </a:pPr>
          </a:p>
        </p:txBody>
      </p:sp>
    </p:spTree>
  </p:cSld>
  <p:clrMapOvr>
    <a:masterClrMapping/>
  </p:clrMapOvr>
  <p:transition spd="slow">
    <p:cover dir="ru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539649" cy="1257300"/>
            <a:chOff x="0" y="0"/>
            <a:chExt cx="405504" cy="3311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5504" cy="331141"/>
            </a:xfrm>
            <a:custGeom>
              <a:avLst/>
              <a:gdLst/>
              <a:ahLst/>
              <a:cxnLst/>
              <a:rect r="r" b="b" t="t" l="l"/>
              <a:pathLst>
                <a:path h="331141" w="405504">
                  <a:moveTo>
                    <a:pt x="0" y="0"/>
                  </a:moveTo>
                  <a:lnTo>
                    <a:pt x="405504" y="0"/>
                  </a:lnTo>
                  <a:lnTo>
                    <a:pt x="405504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478963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05504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773037" y="6082546"/>
            <a:ext cx="4514963" cy="4514963"/>
          </a:xfrm>
          <a:custGeom>
            <a:avLst/>
            <a:gdLst/>
            <a:ahLst/>
            <a:cxnLst/>
            <a:rect r="r" b="b" t="t" l="l"/>
            <a:pathLst>
              <a:path h="4514963" w="4514963">
                <a:moveTo>
                  <a:pt x="0" y="0"/>
                </a:moveTo>
                <a:lnTo>
                  <a:pt x="4514963" y="0"/>
                </a:lnTo>
                <a:lnTo>
                  <a:pt x="4514963" y="4514963"/>
                </a:lnTo>
                <a:lnTo>
                  <a:pt x="0" y="45149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921275" y="106363"/>
            <a:ext cx="8445450" cy="90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STRUCTURE OF A NEURON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8887" y="1889785"/>
            <a:ext cx="17270226" cy="7823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153"/>
              </a:lnSpc>
            </a:pPr>
            <a:r>
              <a:rPr lang="en-US" sz="4395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Basic Parts: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Cell Body (Soma): 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Contains the nucleus.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Dendrites: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Receive incoming signals.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Axon: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Conducts electrical impulses away from the cell body.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Myelin Sheath: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Insulating layer that speeds up signal transmission.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 spc="-18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Axon Terminals:</a:t>
            </a:r>
            <a:r>
              <a:rPr lang="en-US" sz="4395" spc="-18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Release neurotransmitters to communicate with other neurons.</a:t>
            </a:r>
          </a:p>
          <a:p>
            <a:pPr algn="just">
              <a:lnSpc>
                <a:spcPts val="6153"/>
              </a:lnSpc>
            </a:pPr>
          </a:p>
        </p:txBody>
      </p:sp>
    </p:spTree>
  </p:cSld>
  <p:clrMapOvr>
    <a:masterClrMapping/>
  </p:clrMapOvr>
  <p:transition spd="slow">
    <p:cover dir="ru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51129" y="0"/>
            <a:ext cx="7559935" cy="10287000"/>
          </a:xfrm>
          <a:custGeom>
            <a:avLst/>
            <a:gdLst/>
            <a:ahLst/>
            <a:cxnLst/>
            <a:rect r="r" b="b" t="t" l="l"/>
            <a:pathLst>
              <a:path h="10287000" w="7559935">
                <a:moveTo>
                  <a:pt x="0" y="0"/>
                </a:moveTo>
                <a:lnTo>
                  <a:pt x="7559935" y="0"/>
                </a:lnTo>
                <a:lnTo>
                  <a:pt x="75599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873"/>
            </a:stretch>
          </a:blipFill>
        </p:spPr>
      </p:sp>
    </p:spTree>
  </p:cSld>
  <p:clrMapOvr>
    <a:masterClrMapping/>
  </p:clrMapOvr>
  <p:transition spd="slow">
    <p:cover dir="ru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8620"/>
            <a:ext cx="18288000" cy="9509760"/>
          </a:xfrm>
          <a:custGeom>
            <a:avLst/>
            <a:gdLst/>
            <a:ahLst/>
            <a:cxnLst/>
            <a:rect r="r" b="b" t="t" l="l"/>
            <a:pathLst>
              <a:path h="9509760" w="18288000">
                <a:moveTo>
                  <a:pt x="0" y="0"/>
                </a:moveTo>
                <a:lnTo>
                  <a:pt x="18288000" y="0"/>
                </a:lnTo>
                <a:lnTo>
                  <a:pt x="18288000" y="9509760"/>
                </a:lnTo>
                <a:lnTo>
                  <a:pt x="0" y="9509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539649" cy="1257300"/>
            <a:chOff x="0" y="0"/>
            <a:chExt cx="405504" cy="3311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5504" cy="331141"/>
            </a:xfrm>
            <a:custGeom>
              <a:avLst/>
              <a:gdLst/>
              <a:ahLst/>
              <a:cxnLst/>
              <a:rect r="r" b="b" t="t" l="l"/>
              <a:pathLst>
                <a:path h="331141" w="405504">
                  <a:moveTo>
                    <a:pt x="0" y="0"/>
                  </a:moveTo>
                  <a:lnTo>
                    <a:pt x="405504" y="0"/>
                  </a:lnTo>
                  <a:lnTo>
                    <a:pt x="405504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478963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05504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773037" y="6082546"/>
            <a:ext cx="4514963" cy="4514963"/>
          </a:xfrm>
          <a:custGeom>
            <a:avLst/>
            <a:gdLst/>
            <a:ahLst/>
            <a:cxnLst/>
            <a:rect r="r" b="b" t="t" l="l"/>
            <a:pathLst>
              <a:path h="4514963" w="4514963">
                <a:moveTo>
                  <a:pt x="0" y="0"/>
                </a:moveTo>
                <a:lnTo>
                  <a:pt x="4514963" y="0"/>
                </a:lnTo>
                <a:lnTo>
                  <a:pt x="4514963" y="4514963"/>
                </a:lnTo>
                <a:lnTo>
                  <a:pt x="0" y="45149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118267" y="106363"/>
            <a:ext cx="6335900" cy="90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TYPES OF NEURONS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8887" y="1889785"/>
            <a:ext cx="17270226" cy="7823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Sensory Neurons  (afferent neurons): 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Transmit signals from sensory receptors to CNS.</a:t>
            </a:r>
          </a:p>
          <a:p>
            <a:pPr algn="just">
              <a:lnSpc>
                <a:spcPts val="6153"/>
              </a:lnSpc>
            </a:pP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Motor Neurons (Efferent NEURON): 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Carry instructions from CNS to muscles and glands. (LONG AXON, DENDROID SHORT)</a:t>
            </a:r>
          </a:p>
          <a:p>
            <a:pPr algn="just">
              <a:lnSpc>
                <a:spcPts val="6153"/>
              </a:lnSpc>
            </a:pP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b="true" sz="439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Interneurons:</a:t>
            </a: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Connect neurons within the CNS for integration.</a:t>
            </a:r>
          </a:p>
          <a:p>
            <a:pPr algn="just">
              <a:lnSpc>
                <a:spcPts val="6153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48258" y="0"/>
            <a:ext cx="15391484" cy="10287000"/>
          </a:xfrm>
          <a:custGeom>
            <a:avLst/>
            <a:gdLst/>
            <a:ahLst/>
            <a:cxnLst/>
            <a:rect r="r" b="b" t="t" l="l"/>
            <a:pathLst>
              <a:path h="10287000" w="15391484">
                <a:moveTo>
                  <a:pt x="0" y="0"/>
                </a:moveTo>
                <a:lnTo>
                  <a:pt x="15391484" y="0"/>
                </a:lnTo>
                <a:lnTo>
                  <a:pt x="1539148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1" t="-2212" r="-2070" b="-5309"/>
            </a:stretch>
          </a:blipFill>
        </p:spPr>
      </p:sp>
    </p:spTree>
  </p:cSld>
  <p:clrMapOvr>
    <a:masterClrMapping/>
  </p:clrMapOvr>
  <p:transition spd="slow">
    <p:cover dir="ru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539649" cy="1257300"/>
            <a:chOff x="0" y="0"/>
            <a:chExt cx="405504" cy="3311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5504" cy="331141"/>
            </a:xfrm>
            <a:custGeom>
              <a:avLst/>
              <a:gdLst/>
              <a:ahLst/>
              <a:cxnLst/>
              <a:rect r="r" b="b" t="t" l="l"/>
              <a:pathLst>
                <a:path h="331141" w="405504">
                  <a:moveTo>
                    <a:pt x="0" y="0"/>
                  </a:moveTo>
                  <a:lnTo>
                    <a:pt x="405504" y="0"/>
                  </a:lnTo>
                  <a:lnTo>
                    <a:pt x="405504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478963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05504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773037" y="6082546"/>
            <a:ext cx="4514963" cy="4514963"/>
          </a:xfrm>
          <a:custGeom>
            <a:avLst/>
            <a:gdLst/>
            <a:ahLst/>
            <a:cxnLst/>
            <a:rect r="r" b="b" t="t" l="l"/>
            <a:pathLst>
              <a:path h="4514963" w="4514963">
                <a:moveTo>
                  <a:pt x="0" y="0"/>
                </a:moveTo>
                <a:lnTo>
                  <a:pt x="4514963" y="0"/>
                </a:lnTo>
                <a:lnTo>
                  <a:pt x="4514963" y="4514963"/>
                </a:lnTo>
                <a:lnTo>
                  <a:pt x="0" y="45149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118267" y="106363"/>
            <a:ext cx="6335900" cy="90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NERVE STRUCTURE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41815" y="2873643"/>
            <a:ext cx="17404371" cy="4396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64117" indent="-532059" lvl="1">
              <a:lnSpc>
                <a:spcPts val="6900"/>
              </a:lnSpc>
              <a:buFont typeface="Arial"/>
              <a:buChar char="•"/>
            </a:pPr>
            <a:r>
              <a:rPr lang="en-US" sz="492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Nerve Composition: Bundle of axons.</a:t>
            </a:r>
          </a:p>
          <a:p>
            <a:pPr algn="just" marL="1064117" indent="-532059" lvl="1">
              <a:lnSpc>
                <a:spcPts val="6900"/>
              </a:lnSpc>
              <a:buFont typeface="Arial"/>
              <a:buChar char="•"/>
            </a:pPr>
            <a:r>
              <a:rPr lang="en-US" sz="492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Connective Tissue Layers:</a:t>
            </a:r>
          </a:p>
          <a:p>
            <a:pPr algn="just" marL="1064117" indent="-532059" lvl="1">
              <a:lnSpc>
                <a:spcPts val="6900"/>
              </a:lnSpc>
              <a:buFont typeface="Arial"/>
              <a:buChar char="•"/>
            </a:pPr>
            <a:r>
              <a:rPr lang="en-US" sz="492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Epineurium: Outer layer covering the entire nerve.</a:t>
            </a:r>
          </a:p>
          <a:p>
            <a:pPr algn="just" marL="1064117" indent="-532059" lvl="1">
              <a:lnSpc>
                <a:spcPts val="6900"/>
              </a:lnSpc>
              <a:buFont typeface="Arial"/>
              <a:buChar char="•"/>
            </a:pPr>
            <a:r>
              <a:rPr lang="en-US" sz="492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Perineurium: Surrounds bundles of axons (fascicles).</a:t>
            </a:r>
          </a:p>
          <a:p>
            <a:pPr algn="just" marL="1064117" indent="-532059" lvl="1">
              <a:lnSpc>
                <a:spcPts val="6900"/>
              </a:lnSpc>
              <a:buFont typeface="Arial"/>
              <a:buChar char="•"/>
            </a:pPr>
            <a:r>
              <a:rPr lang="en-US" sz="492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Endoneurium: Encases individual axons.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539649" cy="1257300"/>
            <a:chOff x="0" y="0"/>
            <a:chExt cx="405504" cy="3311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5504" cy="331141"/>
            </a:xfrm>
            <a:custGeom>
              <a:avLst/>
              <a:gdLst/>
              <a:ahLst/>
              <a:cxnLst/>
              <a:rect r="r" b="b" t="t" l="l"/>
              <a:pathLst>
                <a:path h="331141" w="405504">
                  <a:moveTo>
                    <a:pt x="0" y="0"/>
                  </a:moveTo>
                  <a:lnTo>
                    <a:pt x="405504" y="0"/>
                  </a:lnTo>
                  <a:lnTo>
                    <a:pt x="405504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478963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05504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773037" y="6082546"/>
            <a:ext cx="4514963" cy="4514963"/>
          </a:xfrm>
          <a:custGeom>
            <a:avLst/>
            <a:gdLst/>
            <a:ahLst/>
            <a:cxnLst/>
            <a:rect r="r" b="b" t="t" l="l"/>
            <a:pathLst>
              <a:path h="4514963" w="4514963">
                <a:moveTo>
                  <a:pt x="0" y="0"/>
                </a:moveTo>
                <a:lnTo>
                  <a:pt x="4514963" y="0"/>
                </a:lnTo>
                <a:lnTo>
                  <a:pt x="4514963" y="4514963"/>
                </a:lnTo>
                <a:lnTo>
                  <a:pt x="0" y="45149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219268" y="106363"/>
            <a:ext cx="11811250" cy="90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SYNAPSE AND NEUROTRANSMISSION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8887" y="1889785"/>
            <a:ext cx="17270226" cy="6260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Synapse: Junction between neurons.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Process:</a:t>
            </a:r>
          </a:p>
          <a:p>
            <a:pPr algn="just" marL="949005" indent="-474503" lvl="1">
              <a:lnSpc>
                <a:spcPts val="6153"/>
              </a:lnSpc>
              <a:buAutoNum type="arabicPeriod" startAt="1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Electrical signal (action potential) reaches the axon terminal.</a:t>
            </a:r>
          </a:p>
          <a:p>
            <a:pPr algn="just" marL="949005" indent="-474503" lvl="1">
              <a:lnSpc>
                <a:spcPts val="6153"/>
              </a:lnSpc>
              <a:buAutoNum type="arabicPeriod" startAt="1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Neurotransmitters are released.</a:t>
            </a:r>
          </a:p>
          <a:p>
            <a:pPr algn="just" marL="949005" indent="-474503" lvl="1">
              <a:lnSpc>
                <a:spcPts val="6153"/>
              </a:lnSpc>
              <a:buAutoNum type="arabicPeriod" startAt="1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Neurotransmitters bind to receptors on the next neuron, causing depolarization or inhibition.</a:t>
            </a:r>
          </a:p>
          <a:p>
            <a:pPr algn="just">
              <a:lnSpc>
                <a:spcPts val="6153"/>
              </a:lnSpc>
            </a:pPr>
          </a:p>
        </p:txBody>
      </p:sp>
    </p:spTree>
  </p:cSld>
  <p:clrMapOvr>
    <a:masterClrMapping/>
  </p:clrMapOvr>
  <p:transition spd="slow">
    <p:cover dir="ru"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89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57300"/>
            <a:chOff x="0" y="0"/>
            <a:chExt cx="4816593" cy="3311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31141"/>
            </a:xfrm>
            <a:custGeom>
              <a:avLst/>
              <a:gdLst/>
              <a:ahLst/>
              <a:cxnLst/>
              <a:rect r="r" b="b" t="t" l="l"/>
              <a:pathLst>
                <a:path h="3311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773037" y="6082546"/>
            <a:ext cx="4514963" cy="4514963"/>
          </a:xfrm>
          <a:custGeom>
            <a:avLst/>
            <a:gdLst/>
            <a:ahLst/>
            <a:cxnLst/>
            <a:rect r="r" b="b" t="t" l="l"/>
            <a:pathLst>
              <a:path h="4514963" w="4514963">
                <a:moveTo>
                  <a:pt x="0" y="0"/>
                </a:moveTo>
                <a:lnTo>
                  <a:pt x="4514963" y="0"/>
                </a:lnTo>
                <a:lnTo>
                  <a:pt x="4514963" y="4514963"/>
                </a:lnTo>
                <a:lnTo>
                  <a:pt x="0" y="45149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19813" y="127000"/>
            <a:ext cx="17259300" cy="90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FUNCTIONAL ORGANIZATION OF THE NERVOUS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08887" y="2341696"/>
            <a:ext cx="17270226" cy="5479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Reflex Arc: Simple neural pathway.</a:t>
            </a:r>
          </a:p>
          <a:p>
            <a:pPr algn="just" marL="1898010" indent="-632670" lvl="2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Components: Sensory receptor, sensory neuron, interneuron, motor neuron, effector.</a:t>
            </a:r>
          </a:p>
          <a:p>
            <a:pPr algn="just" marL="949005" indent="-474503" lvl="1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Autonomic Pathways:</a:t>
            </a:r>
          </a:p>
          <a:p>
            <a:pPr algn="just" marL="1898010" indent="-632670" lvl="2">
              <a:lnSpc>
                <a:spcPts val="6153"/>
              </a:lnSpc>
              <a:buFont typeface="Arial"/>
              <a:buChar char="•"/>
            </a:pPr>
            <a:r>
              <a:rPr lang="en-US" sz="4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Involve two neurons between CNS and the effector (preganglionic and postganglionic neurons).</a:t>
            </a:r>
          </a:p>
          <a:p>
            <a:pPr algn="just">
              <a:lnSpc>
                <a:spcPts val="6153"/>
              </a:lnSpc>
            </a:pPr>
          </a:p>
        </p:txBody>
      </p:sp>
    </p:spTree>
  </p:cSld>
  <p:clrMapOvr>
    <a:masterClrMapping/>
  </p:clrMapOvr>
  <p:transition spd="slow">
    <p:cover dir="r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DAGRp4_tc5s</dc:identifier>
  <dcterms:modified xsi:type="dcterms:W3CDTF">2011-08-01T06:04:30Z</dcterms:modified>
  <cp:revision>1</cp:revision>
  <dc:title>BS MLT-2 LEC#3</dc:title>
</cp:coreProperties>
</file>